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9"/>
  </p:notesMasterIdLst>
  <p:sldIdLst>
    <p:sldId id="256" r:id="rId2"/>
    <p:sldId id="258" r:id="rId3"/>
    <p:sldId id="259" r:id="rId4"/>
    <p:sldId id="260" r:id="rId5"/>
    <p:sldId id="261" r:id="rId6"/>
    <p:sldId id="262" r:id="rId7"/>
    <p:sldId id="263" r:id="rId8"/>
    <p:sldId id="264" r:id="rId9"/>
    <p:sldId id="265" r:id="rId10"/>
    <p:sldId id="271" r:id="rId11"/>
    <p:sldId id="266" r:id="rId12"/>
    <p:sldId id="272" r:id="rId13"/>
    <p:sldId id="267" r:id="rId14"/>
    <p:sldId id="268" r:id="rId15"/>
    <p:sldId id="269" r:id="rId16"/>
    <p:sldId id="270" r:id="rId17"/>
    <p:sldId id="273" r:id="rId1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41"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42"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43"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44"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48645"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46"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68FFE62-13D4-4FDA-AA35-6B62CD6CD0DE}" type="datetime1">
              <a:rPr lang="zh-CN" altLang="en-US" smtClean="0"/>
              <a:t>2020/4/17</a:t>
            </a:fld>
            <a:endParaRPr lang="zh-CN" altLang="en-US"/>
          </a:p>
        </p:txBody>
      </p:sp>
      <p:sp>
        <p:nvSpPr>
          <p:cNvPr id="19" name="Footer Placeholder 18"/>
          <p:cNvSpPr>
            <a:spLocks noGrp="1"/>
          </p:cNvSpPr>
          <p:nvPr>
            <p:ph type="ftr" sz="quarter" idx="11"/>
          </p:nvPr>
        </p:nvSpPr>
        <p:spPr/>
        <p:txBody>
          <a:bodyPr/>
          <a:lstStyle/>
          <a:p>
            <a:r>
              <a:rPr lang="en-US" altLang="zh-CN" smtClean="0"/>
              <a:t>Prepared By Dr. Supriya Chougule</a:t>
            </a:r>
            <a:endParaRPr lang="zh-CN" altLang="en-US"/>
          </a:p>
        </p:txBody>
      </p:sp>
      <p:sp>
        <p:nvSpPr>
          <p:cNvPr id="27" name="Slide Number Placeholder 2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6376740-0F69-4DD4-9826-544F3F569BCB}" type="datetime1">
              <a:rPr lang="zh-CN" altLang="en-US" smtClean="0"/>
              <a:t>2020/4/17</a:t>
            </a:fld>
            <a:endParaRPr lang="zh-CN" altLang="en-US"/>
          </a:p>
        </p:txBody>
      </p:sp>
      <p:sp>
        <p:nvSpPr>
          <p:cNvPr id="5" name="Footer Placeholder 4"/>
          <p:cNvSpPr>
            <a:spLocks noGrp="1"/>
          </p:cNvSpPr>
          <p:nvPr>
            <p:ph type="ftr" sz="quarter" idx="11"/>
          </p:nvPr>
        </p:nvSpPr>
        <p:spPr/>
        <p:txBody>
          <a:bodyPr/>
          <a:lstStyle/>
          <a:p>
            <a:r>
              <a:rPr lang="en-US" altLang="zh-CN" smtClean="0"/>
              <a:t>Prepared By Dr. Supriya Chougule</a:t>
            </a:r>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7761FBD-6613-4E6B-B3B5-A22EC3609879}" type="datetime1">
              <a:rPr lang="zh-CN" altLang="en-US" smtClean="0"/>
              <a:t>2020/4/17</a:t>
            </a:fld>
            <a:endParaRPr lang="zh-CN" altLang="en-US"/>
          </a:p>
        </p:txBody>
      </p:sp>
      <p:sp>
        <p:nvSpPr>
          <p:cNvPr id="5" name="Footer Placeholder 4"/>
          <p:cNvSpPr>
            <a:spLocks noGrp="1"/>
          </p:cNvSpPr>
          <p:nvPr>
            <p:ph type="ftr" sz="quarter" idx="11"/>
          </p:nvPr>
        </p:nvSpPr>
        <p:spPr/>
        <p:txBody>
          <a:bodyPr/>
          <a:lstStyle/>
          <a:p>
            <a:r>
              <a:rPr lang="en-US" altLang="zh-CN" smtClean="0"/>
              <a:t>Prepared By Dr. Supriya Chougule</a:t>
            </a:r>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A77FEE3-15E7-4B27-9F9C-A4F260EB4EA3}" type="datetime1">
              <a:rPr lang="zh-CN" altLang="en-US" smtClean="0"/>
              <a:t>2020/4/17</a:t>
            </a:fld>
            <a:endParaRPr lang="zh-CN" altLang="en-US"/>
          </a:p>
        </p:txBody>
      </p:sp>
      <p:sp>
        <p:nvSpPr>
          <p:cNvPr id="5" name="Footer Placeholder 4"/>
          <p:cNvSpPr>
            <a:spLocks noGrp="1"/>
          </p:cNvSpPr>
          <p:nvPr>
            <p:ph type="ftr" sz="quarter" idx="11"/>
          </p:nvPr>
        </p:nvSpPr>
        <p:spPr/>
        <p:txBody>
          <a:bodyPr/>
          <a:lstStyle/>
          <a:p>
            <a:r>
              <a:rPr lang="en-US" altLang="zh-CN" smtClean="0"/>
              <a:t>Prepared By Dr. Supriya Chougule</a:t>
            </a:r>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CE414F3-B13F-4534-93AE-31ADEC0ECBB6}" type="datetime1">
              <a:rPr lang="zh-CN" altLang="en-US" smtClean="0"/>
              <a:t>2020/4/17</a:t>
            </a:fld>
            <a:endParaRPr lang="zh-CN" altLang="en-US"/>
          </a:p>
        </p:txBody>
      </p:sp>
      <p:sp>
        <p:nvSpPr>
          <p:cNvPr id="5" name="Footer Placeholder 4"/>
          <p:cNvSpPr>
            <a:spLocks noGrp="1"/>
          </p:cNvSpPr>
          <p:nvPr>
            <p:ph type="ftr" sz="quarter" idx="11"/>
          </p:nvPr>
        </p:nvSpPr>
        <p:spPr/>
        <p:txBody>
          <a:bodyPr/>
          <a:lstStyle/>
          <a:p>
            <a:r>
              <a:rPr lang="en-US" altLang="zh-CN" smtClean="0"/>
              <a:t>Prepared By Dr. Supriya Chougule</a:t>
            </a:r>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1F330B3-1A8E-4F89-9D74-E0C08E3A9D21}" type="datetime1">
              <a:rPr lang="zh-CN" altLang="en-US" smtClean="0"/>
              <a:t>2020/4/17</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E60A733-AFCC-43C6-9838-BF532E06D3EA}" type="datetime1">
              <a:rPr lang="zh-CN" altLang="en-US" smtClean="0"/>
              <a:t>2020/4/17</a:t>
            </a:fld>
            <a:endParaRPr lang="zh-CN" altLang="en-US"/>
          </a:p>
        </p:txBody>
      </p:sp>
      <p:sp>
        <p:nvSpPr>
          <p:cNvPr id="8" name="Footer Placeholder 7"/>
          <p:cNvSpPr>
            <a:spLocks noGrp="1"/>
          </p:cNvSpPr>
          <p:nvPr>
            <p:ph type="ftr" sz="quarter" idx="11"/>
          </p:nvPr>
        </p:nvSpPr>
        <p:spPr/>
        <p:txBody>
          <a:bodyPr/>
          <a:lstStyle/>
          <a:p>
            <a:r>
              <a:rPr lang="en-US" altLang="zh-CN" smtClean="0"/>
              <a:t>Prepared By Dr. Supriya Chougule</a:t>
            </a:r>
            <a:endParaRPr lang="zh-CN" altLang="en-US"/>
          </a:p>
        </p:txBody>
      </p:sp>
      <p:sp>
        <p:nvSpPr>
          <p:cNvPr id="9" name="Slide Number Placeholder 8"/>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F979A43-D18B-4A8F-A764-BAEE87B2E52F}" type="datetime1">
              <a:rPr lang="zh-CN" altLang="en-US" smtClean="0"/>
              <a:t>2020/4/17</a:t>
            </a:fld>
            <a:endParaRPr lang="zh-CN" altLang="en-US"/>
          </a:p>
        </p:txBody>
      </p:sp>
      <p:sp>
        <p:nvSpPr>
          <p:cNvPr id="4" name="Footer Placeholder 3"/>
          <p:cNvSpPr>
            <a:spLocks noGrp="1"/>
          </p:cNvSpPr>
          <p:nvPr>
            <p:ph type="ftr" sz="quarter" idx="11"/>
          </p:nvPr>
        </p:nvSpPr>
        <p:spPr/>
        <p:txBody>
          <a:bodyPr/>
          <a:lstStyle/>
          <a:p>
            <a:r>
              <a:rPr lang="en-US" altLang="zh-CN" smtClean="0"/>
              <a:t>Prepared By Dr. Supriya Chougule</a:t>
            </a:r>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75C4D1-7098-43A7-9890-1EB9BB8C5C0E}" type="datetime1">
              <a:rPr lang="zh-CN" altLang="en-US" smtClean="0"/>
              <a:t>2020/4/17</a:t>
            </a:fld>
            <a:endParaRPr lang="zh-CN" altLang="en-US"/>
          </a:p>
        </p:txBody>
      </p:sp>
      <p:sp>
        <p:nvSpPr>
          <p:cNvPr id="3" name="Footer Placeholder 2"/>
          <p:cNvSpPr>
            <a:spLocks noGrp="1"/>
          </p:cNvSpPr>
          <p:nvPr>
            <p:ph type="ftr" sz="quarter" idx="11"/>
          </p:nvPr>
        </p:nvSpPr>
        <p:spPr/>
        <p:txBody>
          <a:bodyPr/>
          <a:lstStyle/>
          <a:p>
            <a:r>
              <a:rPr lang="en-US" altLang="zh-CN" smtClean="0"/>
              <a:t>Prepared By Dr. Supriya Chougule</a:t>
            </a:r>
            <a:endParaRPr lang="zh-CN" altLang="en-US"/>
          </a:p>
        </p:txBody>
      </p:sp>
      <p:sp>
        <p:nvSpPr>
          <p:cNvPr id="4" name="Slide Number Placeholder 3"/>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51572E1-5134-4D48-9F80-45E84AFC856B}" type="datetime1">
              <a:rPr lang="zh-CN" altLang="en-US" smtClean="0"/>
              <a:t>2020/4/17</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
        <p:nvSpPr>
          <p:cNvPr id="7" name="Slide Number Placeholder 6"/>
          <p:cNvSpPr>
            <a:spLocks noGrp="1"/>
          </p:cNvSpPr>
          <p:nvPr>
            <p:ph type="sldNum" sz="quarter" idx="12"/>
          </p:nvPr>
        </p:nvSpPr>
        <p:spPr/>
        <p:txBody>
          <a:bodyPr/>
          <a:lstStyle/>
          <a:p>
            <a:fld id="{D5B52ADC-5BFA-4FBD-BEE2-16096B7F4166}"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7008C1F-4F8B-4544-8D95-49968E46F12A}" type="datetime1">
              <a:rPr lang="zh-CN" altLang="en-US" smtClean="0"/>
              <a:t>2020/4/17</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
        <p:nvSpPr>
          <p:cNvPr id="7" name="Slide Number Placeholder 6"/>
          <p:cNvSpPr>
            <a:spLocks noGrp="1"/>
          </p:cNvSpPr>
          <p:nvPr>
            <p:ph type="sldNum" sz="quarter" idx="12"/>
          </p:nvPr>
        </p:nvSpPr>
        <p:spPr>
          <a:xfrm>
            <a:off x="8077200" y="6356350"/>
            <a:ext cx="609600" cy="365125"/>
          </a:xfrm>
        </p:spPr>
        <p:txBody>
          <a:bodyPr/>
          <a:lstStyle/>
          <a:p>
            <a:fld id="{D5B52ADC-5BFA-4FBD-BEE2-16096B7F4166}" type="slidenum">
              <a:rPr lang="zh-CN" altLang="en-US" smtClean="0"/>
              <a:pPr/>
              <a:t>‹#›</a:t>
            </a:fld>
            <a:endParaRPr lang="zh-CN" alt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99FB57C-DE02-47AC-B40D-758C5FEE5AE9}" type="datetime1">
              <a:rPr lang="zh-CN" altLang="en-US" smtClean="0"/>
              <a:t>2020/4/17</a:t>
            </a:fld>
            <a:endParaRPr lang="zh-CN" alt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altLang="zh-CN" smtClean="0"/>
              <a:t>Prepared By Dr. Supriya Chougule</a:t>
            </a:r>
            <a:endParaRPr lang="zh-CN" alt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5B52ADC-5BFA-4FBD-BEE2-16096B7F4166}" type="slidenum">
              <a:rPr lang="zh-CN" altLang="en-US" smtClean="0"/>
              <a:pPr/>
              <a:t>‹#›</a:t>
            </a:fld>
            <a:endParaRPr lang="zh-CN" alt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Title 1"/>
          <p:cNvSpPr>
            <a:spLocks noGrp="1"/>
          </p:cNvSpPr>
          <p:nvPr>
            <p:ph type="ctrTitle"/>
          </p:nvPr>
        </p:nvSpPr>
        <p:spPr>
          <a:noFill/>
          <a:ln>
            <a:noFill/>
            <a:prstDash val="solid"/>
          </a:ln>
        </p:spPr>
        <p:txBody>
          <a:bodyPr>
            <a:normAutofit/>
          </a:bodyPr>
          <a:lstStyle/>
          <a:p>
            <a:r>
              <a:rPr lang="en-US" altLang="en-GB" sz="6000" b="1" dirty="0"/>
              <a:t>Introduction to Auditing </a:t>
            </a:r>
            <a:endParaRPr lang="en-US" altLang="zh-CN" sz="6000" b="1" dirty="0"/>
          </a:p>
        </p:txBody>
      </p:sp>
      <p:sp>
        <p:nvSpPr>
          <p:cNvPr id="1048587" name="Subtitle 2"/>
          <p:cNvSpPr>
            <a:spLocks noGrp="1"/>
          </p:cNvSpPr>
          <p:nvPr>
            <p:ph type="subTitle" idx="1"/>
          </p:nvPr>
        </p:nvSpPr>
        <p:spPr>
          <a:xfrm>
            <a:off x="1344133" y="4286734"/>
            <a:ext cx="6858000" cy="1655762"/>
          </a:xfrm>
        </p:spPr>
        <p:txBody>
          <a:bodyPr/>
          <a:lstStyle/>
          <a:p>
            <a:r>
              <a:rPr lang="en-US" altLang="en-GB" b="1" dirty="0"/>
              <a:t>Dr. Supriya </a:t>
            </a:r>
            <a:r>
              <a:rPr lang="en-US" altLang="en-GB" b="1" dirty="0" smtClean="0"/>
              <a:t>Chougule</a:t>
            </a:r>
          </a:p>
          <a:p>
            <a:r>
              <a:rPr lang="en-US" altLang="en-GB" sz="2000" b="1" dirty="0" smtClean="0"/>
              <a:t>Assistant Professor, </a:t>
            </a:r>
          </a:p>
          <a:p>
            <a:r>
              <a:rPr lang="en-US" altLang="en-GB" sz="2000" b="1" dirty="0" smtClean="0"/>
              <a:t>D. R. K. College of Commerce, Kolhapur.</a:t>
            </a:r>
            <a:r>
              <a:rPr lang="en-US" altLang="en-GB" sz="2000" b="1" dirty="0" smtClean="0"/>
              <a:t> </a:t>
            </a:r>
            <a:endParaRPr lang="en-US" altLang="zh-CN" sz="20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9"/>
            <a:ext cx="8229600" cy="510758"/>
          </a:xfrm>
        </p:spPr>
        <p:txBody>
          <a:bodyPr>
            <a:noAutofit/>
          </a:bodyPr>
          <a:lstStyle/>
          <a:p>
            <a:r>
              <a:rPr lang="en-US" sz="3200" dirty="0" err="1" smtClean="0"/>
              <a:t>Contd</a:t>
            </a:r>
            <a:r>
              <a:rPr lang="en-US" sz="3200" dirty="0" smtClean="0"/>
              <a:t>…</a:t>
            </a:r>
            <a:endParaRPr lang="en-US" sz="3200" dirty="0"/>
          </a:p>
        </p:txBody>
      </p:sp>
      <p:sp>
        <p:nvSpPr>
          <p:cNvPr id="3" name="Content Placeholder 2"/>
          <p:cNvSpPr>
            <a:spLocks noGrp="1"/>
          </p:cNvSpPr>
          <p:nvPr>
            <p:ph idx="1"/>
          </p:nvPr>
        </p:nvSpPr>
        <p:spPr>
          <a:xfrm>
            <a:off x="457200" y="1632857"/>
            <a:ext cx="8229600" cy="4691743"/>
          </a:xfrm>
        </p:spPr>
        <p:txBody>
          <a:bodyPr>
            <a:normAutofit fontScale="77500" lnSpcReduction="20000"/>
          </a:bodyPr>
          <a:lstStyle/>
          <a:p>
            <a:pPr algn="just">
              <a:buNone/>
            </a:pPr>
            <a:r>
              <a:rPr lang="en-GB" b="1" dirty="0" smtClean="0"/>
              <a:t>B. Errors of principle </a:t>
            </a:r>
            <a:r>
              <a:rPr lang="en-GB" dirty="0" smtClean="0"/>
              <a:t>: Errors of Principle take place when a transaction is recorded without having regard to the fundamental principles of book-keeping and accountancy. For example a capital expenditure, say expenses incurred in constructing a </a:t>
            </a:r>
            <a:r>
              <a:rPr lang="en-GB" dirty="0" err="1" smtClean="0"/>
              <a:t>godown</a:t>
            </a:r>
            <a:r>
              <a:rPr lang="en-GB" dirty="0" smtClean="0"/>
              <a:t>, may be treated as a revenue expenditure or vice versa, Sometimes adjustments are not taken into consideration while preparing Final Accounts. These are errors of principle. These errors, however, do not affect the agreement of the Trial Balance.</a:t>
            </a:r>
          </a:p>
          <a:p>
            <a:pPr algn="just">
              <a:buNone/>
            </a:pPr>
            <a:r>
              <a:rPr lang="en-GB" b="1" dirty="0" smtClean="0"/>
              <a:t>C. Compensating Errors</a:t>
            </a:r>
            <a:r>
              <a:rPr lang="en-GB" dirty="0" smtClean="0"/>
              <a:t> :- Compensating errors arise when an error is counter balanced or compensated by any other error so that the adverse effect of one on debit (or credit) side is neutralised by that of another on credit (or debit) side. For example </a:t>
            </a:r>
            <a:r>
              <a:rPr lang="en-GB" dirty="0" err="1" smtClean="0"/>
              <a:t>Rani's</a:t>
            </a:r>
            <a:r>
              <a:rPr lang="en-GB" dirty="0" smtClean="0"/>
              <a:t> account was to be debited with Rs. 10, but it was debited with Rs. 100 similarly </a:t>
            </a:r>
            <a:r>
              <a:rPr lang="en-GB" dirty="0" err="1" smtClean="0"/>
              <a:t>Shyam's</a:t>
            </a:r>
            <a:r>
              <a:rPr lang="en-GB" dirty="0" smtClean="0"/>
              <a:t> account was debited with Rs. 10 instead of Rs. 100. Both these errors compensate each other's deficiency and will not affect the agreement of the Trial Balance. </a:t>
            </a:r>
          </a:p>
          <a:p>
            <a:endParaRPr lang="en-US" dirty="0"/>
          </a:p>
        </p:txBody>
      </p:sp>
      <p:sp>
        <p:nvSpPr>
          <p:cNvPr id="4" name="Date Placeholder 3"/>
          <p:cNvSpPr>
            <a:spLocks noGrp="1"/>
          </p:cNvSpPr>
          <p:nvPr>
            <p:ph type="dt" sz="half" idx="10"/>
          </p:nvPr>
        </p:nvSpPr>
        <p:spPr/>
        <p:txBody>
          <a:bodyPr/>
          <a:lstStyle/>
          <a:p>
            <a:fld id="{D38C5927-91A2-4790-9F28-941E6F932D2A}"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10</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3" name="Title 1048662"/>
          <p:cNvSpPr>
            <a:spLocks noGrp="1"/>
          </p:cNvSpPr>
          <p:nvPr>
            <p:ph type="title"/>
          </p:nvPr>
        </p:nvSpPr>
        <p:spPr>
          <a:xfrm>
            <a:off x="628650" y="365127"/>
            <a:ext cx="7886700" cy="836656"/>
          </a:xfrm>
        </p:spPr>
        <p:txBody>
          <a:bodyPr>
            <a:normAutofit/>
          </a:bodyPr>
          <a:lstStyle/>
          <a:p>
            <a:r>
              <a:rPr lang="en-GB" sz="4000" dirty="0"/>
              <a:t>Detection and Prevention of Fraud</a:t>
            </a:r>
          </a:p>
        </p:txBody>
      </p:sp>
      <p:sp>
        <p:nvSpPr>
          <p:cNvPr id="1048664" name="Content Placeholder 1048663"/>
          <p:cNvSpPr>
            <a:spLocks noGrp="1"/>
          </p:cNvSpPr>
          <p:nvPr>
            <p:ph idx="1"/>
          </p:nvPr>
        </p:nvSpPr>
        <p:spPr>
          <a:xfrm>
            <a:off x="404949" y="1045029"/>
            <a:ext cx="8281851" cy="5565286"/>
          </a:xfrm>
        </p:spPr>
        <p:txBody>
          <a:bodyPr>
            <a:normAutofit fontScale="83571" lnSpcReduction="10000"/>
          </a:bodyPr>
          <a:lstStyle/>
          <a:p>
            <a:pPr algn="just">
              <a:buNone/>
            </a:pPr>
            <a:endParaRPr lang="en-GB" dirty="0" smtClean="0"/>
          </a:p>
          <a:p>
            <a:pPr algn="just">
              <a:buNone/>
            </a:pPr>
            <a:r>
              <a:rPr lang="en-GB" dirty="0" smtClean="0"/>
              <a:t>1</a:t>
            </a:r>
            <a:r>
              <a:rPr lang="en-GB" dirty="0"/>
              <a:t>. </a:t>
            </a:r>
            <a:r>
              <a:rPr lang="en-GB" b="1" dirty="0" smtClean="0"/>
              <a:t>Misappropriation </a:t>
            </a:r>
            <a:r>
              <a:rPr lang="en-GB" b="1" dirty="0"/>
              <a:t>of Cash</a:t>
            </a:r>
            <a:r>
              <a:rPr lang="en-GB" dirty="0"/>
              <a:t> : It is easier to misappropriate cash, therefore the auditor will have to pay particular attention towards cash transaction. Cash may be misappropriated by,</a:t>
            </a:r>
          </a:p>
          <a:p>
            <a:pPr lvl="1" algn="just">
              <a:buNone/>
            </a:pPr>
            <a:r>
              <a:rPr lang="en-GB" dirty="0"/>
              <a:t>(a) Omitting to enter any cash which has been received; or</a:t>
            </a:r>
          </a:p>
          <a:p>
            <a:pPr lvl="1" algn="just">
              <a:buNone/>
            </a:pPr>
            <a:r>
              <a:rPr lang="en-GB" dirty="0"/>
              <a:t>(b) Entering less account than what has been actually received; or</a:t>
            </a:r>
          </a:p>
          <a:p>
            <a:pPr lvl="1" algn="just">
              <a:buNone/>
            </a:pPr>
            <a:r>
              <a:rPr lang="en-GB" dirty="0"/>
              <a:t>(c) making fictitious entries on the payment side of the cash book; or</a:t>
            </a:r>
          </a:p>
          <a:p>
            <a:pPr lvl="1" algn="just">
              <a:buNone/>
            </a:pPr>
            <a:r>
              <a:rPr lang="en-GB" dirty="0"/>
              <a:t>(d) entering more amount on the payment side of the Cash Book than what has been </a:t>
            </a:r>
          </a:p>
          <a:p>
            <a:pPr lvl="1" algn="just">
              <a:buNone/>
            </a:pPr>
            <a:r>
              <a:rPr lang="en-GB" dirty="0"/>
              <a:t>actually paid.</a:t>
            </a:r>
          </a:p>
          <a:p>
            <a:pPr algn="just">
              <a:buNone/>
            </a:pPr>
            <a:r>
              <a:rPr lang="en-GB" dirty="0" smtClean="0"/>
              <a:t>	In </a:t>
            </a:r>
            <a:r>
              <a:rPr lang="en-GB" dirty="0"/>
              <a:t>order to discover fraud under (a) and (b) above, the auditor should check the debit side of the cash book with rough cash book, salesmen's reports, counterfoils of the receipt books, agent's returns and other original records while the fraud under (c) and (d) can be discovered by reference to the vouchers, wage sheets, salary book invoices, etc</a:t>
            </a:r>
            <a:r>
              <a:rPr lang="en-GB" dirty="0" smtClean="0"/>
              <a:t>.</a:t>
            </a:r>
          </a:p>
          <a:p>
            <a:pPr algn="just">
              <a:buNone/>
            </a:pPr>
            <a:endParaRPr lang="en-GB" dirty="0"/>
          </a:p>
        </p:txBody>
      </p:sp>
      <p:sp>
        <p:nvSpPr>
          <p:cNvPr id="4" name="Date Placeholder 3"/>
          <p:cNvSpPr>
            <a:spLocks noGrp="1"/>
          </p:cNvSpPr>
          <p:nvPr>
            <p:ph type="dt" sz="half" idx="10"/>
          </p:nvPr>
        </p:nvSpPr>
        <p:spPr/>
        <p:txBody>
          <a:bodyPr/>
          <a:lstStyle/>
          <a:p>
            <a:fld id="{EDFB4756-951B-408B-882D-3892FCB473A6}"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11</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80575"/>
          </a:xfrm>
        </p:spPr>
        <p:txBody>
          <a:bodyPr>
            <a:noAutofit/>
          </a:bodyPr>
          <a:lstStyle/>
          <a:p>
            <a:r>
              <a:rPr lang="en-US" sz="3600" dirty="0" err="1" smtClean="0"/>
              <a:t>Contd</a:t>
            </a:r>
            <a:r>
              <a:rPr lang="en-US" sz="3600" dirty="0" smtClean="0"/>
              <a:t>…</a:t>
            </a:r>
            <a:endParaRPr lang="en-US" sz="3600" dirty="0"/>
          </a:p>
        </p:txBody>
      </p:sp>
      <p:sp>
        <p:nvSpPr>
          <p:cNvPr id="3" name="Content Placeholder 2"/>
          <p:cNvSpPr>
            <a:spLocks noGrp="1"/>
          </p:cNvSpPr>
          <p:nvPr>
            <p:ph idx="1"/>
          </p:nvPr>
        </p:nvSpPr>
        <p:spPr/>
        <p:txBody>
          <a:bodyPr>
            <a:normAutofit fontScale="85000" lnSpcReduction="20000"/>
          </a:bodyPr>
          <a:lstStyle/>
          <a:p>
            <a:pPr algn="just">
              <a:buNone/>
            </a:pPr>
            <a:r>
              <a:rPr lang="en-GB" b="1" dirty="0" smtClean="0"/>
              <a:t>2. Misappropriation </a:t>
            </a:r>
            <a:r>
              <a:rPr lang="en-GB" b="1" dirty="0" smtClean="0"/>
              <a:t>of Goods </a:t>
            </a:r>
            <a:r>
              <a:rPr lang="en-GB" dirty="0" smtClean="0"/>
              <a:t>:- This type of fraud is very difficult to detect especially when the goods are less bulky and are of higher value. Proper methods of keeping accounts in regard to purchases and sales, stock, taking, periodical checking of stocks, comparing the percentage of gross profit to sales of two periods, necessity for collusion will help to avoid misappropriation of goods.</a:t>
            </a:r>
          </a:p>
          <a:p>
            <a:pPr algn="just">
              <a:buNone/>
            </a:pPr>
            <a:endParaRPr lang="en-GB" dirty="0" smtClean="0"/>
          </a:p>
          <a:p>
            <a:pPr algn="just">
              <a:buNone/>
            </a:pPr>
            <a:r>
              <a:rPr lang="en-GB" dirty="0" smtClean="0"/>
              <a:t>3. </a:t>
            </a:r>
            <a:r>
              <a:rPr lang="en-GB" b="1" dirty="0" smtClean="0"/>
              <a:t>Fraudulent Manipulation of Accounts</a:t>
            </a:r>
            <a:r>
              <a:rPr lang="en-GB" dirty="0" smtClean="0"/>
              <a:t> : This type of fraud is more difficult to discover as it is usually committed by directors or managers or other responsible officials. That is why the auditor should be very careful in detecting such frauds. He should carry out the routine checking and vouching most carefully and make searching, tactful and intelligent enquiries. </a:t>
            </a:r>
          </a:p>
          <a:p>
            <a:endParaRPr lang="en-US" dirty="0"/>
          </a:p>
        </p:txBody>
      </p:sp>
      <p:sp>
        <p:nvSpPr>
          <p:cNvPr id="4" name="Date Placeholder 3"/>
          <p:cNvSpPr>
            <a:spLocks noGrp="1"/>
          </p:cNvSpPr>
          <p:nvPr>
            <p:ph type="dt" sz="half" idx="10"/>
          </p:nvPr>
        </p:nvSpPr>
        <p:spPr/>
        <p:txBody>
          <a:bodyPr/>
          <a:lstStyle/>
          <a:p>
            <a:fld id="{FDDE5726-240C-485E-9AFE-57AA122363E9}"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12</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5" name="Title 1048664"/>
          <p:cNvSpPr>
            <a:spLocks noGrp="1"/>
          </p:cNvSpPr>
          <p:nvPr>
            <p:ph type="title"/>
          </p:nvPr>
        </p:nvSpPr>
        <p:spPr>
          <a:xfrm>
            <a:off x="628650" y="365126"/>
            <a:ext cx="7886700" cy="732154"/>
          </a:xfrm>
        </p:spPr>
        <p:txBody>
          <a:bodyPr>
            <a:noAutofit/>
          </a:bodyPr>
          <a:lstStyle/>
          <a:p>
            <a:r>
              <a:rPr lang="en-GB" sz="3600" dirty="0"/>
              <a:t>Advantages of Auditing</a:t>
            </a:r>
          </a:p>
        </p:txBody>
      </p:sp>
      <p:sp>
        <p:nvSpPr>
          <p:cNvPr id="1048666" name="Content Placeholder 1048665"/>
          <p:cNvSpPr>
            <a:spLocks noGrp="1"/>
          </p:cNvSpPr>
          <p:nvPr>
            <p:ph idx="1"/>
          </p:nvPr>
        </p:nvSpPr>
        <p:spPr>
          <a:xfrm>
            <a:off x="470263" y="979714"/>
            <a:ext cx="8045087" cy="5538652"/>
          </a:xfrm>
        </p:spPr>
        <p:txBody>
          <a:bodyPr>
            <a:normAutofit fontScale="65000" lnSpcReduction="20000"/>
          </a:bodyPr>
          <a:lstStyle/>
          <a:p>
            <a:pPr>
              <a:buNone/>
            </a:pPr>
            <a:endParaRPr lang="en-GB" b="1" dirty="0" smtClean="0"/>
          </a:p>
          <a:p>
            <a:pPr>
              <a:buNone/>
            </a:pPr>
            <a:r>
              <a:rPr lang="en-GB" b="1" dirty="0" smtClean="0"/>
              <a:t>A</a:t>
            </a:r>
            <a:r>
              <a:rPr lang="en-GB" b="1" dirty="0"/>
              <a:t>. </a:t>
            </a:r>
            <a:r>
              <a:rPr lang="en-GB" b="1" dirty="0" smtClean="0"/>
              <a:t> for </a:t>
            </a:r>
            <a:r>
              <a:rPr lang="en-GB" b="1" dirty="0"/>
              <a:t>Business itself :</a:t>
            </a:r>
          </a:p>
          <a:p>
            <a:pPr algn="just">
              <a:buNone/>
            </a:pPr>
            <a:r>
              <a:rPr lang="en-GB" dirty="0" smtClean="0"/>
              <a:t>1</a:t>
            </a:r>
            <a:r>
              <a:rPr lang="en-GB" dirty="0"/>
              <a:t>. </a:t>
            </a:r>
            <a:r>
              <a:rPr lang="en-GB" sz="2800" dirty="0"/>
              <a:t>The accounts of a business and its financial position can be examined by an independent and qualified auditor.</a:t>
            </a:r>
          </a:p>
          <a:p>
            <a:pPr algn="just">
              <a:buNone/>
            </a:pPr>
            <a:r>
              <a:rPr lang="en-GB" sz="2800" dirty="0"/>
              <a:t>2. Quick discovery of errors and frauds—Errors and frauds are located very easily and at early stage. Therefore, chances of their repetition are reduced to the minimum.</a:t>
            </a:r>
          </a:p>
          <a:p>
            <a:pPr algn="just">
              <a:buNone/>
            </a:pPr>
            <a:r>
              <a:rPr lang="en-GB" sz="2800" dirty="0"/>
              <a:t>3. Moral check on the Employees—Through auditing, the staff maintaining accounts become </a:t>
            </a:r>
          </a:p>
          <a:p>
            <a:pPr algn="just">
              <a:buNone/>
            </a:pPr>
            <a:r>
              <a:rPr lang="en-GB" sz="2800" dirty="0"/>
              <a:t>more alert and careful in keeping future accounts up-to-date.</a:t>
            </a:r>
          </a:p>
          <a:p>
            <a:pPr algn="just">
              <a:buNone/>
            </a:pPr>
            <a:r>
              <a:rPr lang="en-GB" sz="2800" dirty="0"/>
              <a:t>4. Loans and credit can easily be obtained from banks and other money lenders on the basis of properly audited accounts.</a:t>
            </a:r>
          </a:p>
          <a:p>
            <a:pPr algn="just">
              <a:buNone/>
            </a:pPr>
            <a:r>
              <a:rPr lang="en-GB" sz="2800" dirty="0"/>
              <a:t>5. The business itself enjoys better reputation due to audited accounts.</a:t>
            </a:r>
          </a:p>
          <a:p>
            <a:pPr algn="just">
              <a:buNone/>
            </a:pPr>
            <a:r>
              <a:rPr lang="en-GB" sz="2800" dirty="0"/>
              <a:t>6. In case of Advice to the management—regular audit, the auditor can come into close touch with the working of the business &amp; thus, can give suggestions the management to </a:t>
            </a:r>
          </a:p>
          <a:p>
            <a:pPr algn="just">
              <a:buNone/>
            </a:pPr>
            <a:r>
              <a:rPr lang="en-GB" sz="2800" dirty="0"/>
              <a:t>improve it in case he is asked to do so.</a:t>
            </a:r>
          </a:p>
          <a:p>
            <a:pPr algn="just">
              <a:buNone/>
            </a:pPr>
            <a:r>
              <a:rPr lang="en-GB" sz="2800" dirty="0"/>
              <a:t>7. Audit is useful in case of a business managed by some agent or representative of its owner.</a:t>
            </a:r>
          </a:p>
          <a:p>
            <a:pPr algn="just">
              <a:buNone/>
            </a:pPr>
            <a:r>
              <a:rPr lang="en-GB" sz="2800" dirty="0"/>
              <a:t>8. Uniformity in accounts if the accounts have been prepared on a uniform basis, accounts of one year can be compared with other years and if there is any discrepancy, the cause may be enquired into.</a:t>
            </a:r>
          </a:p>
          <a:p>
            <a:pPr algn="just">
              <a:buNone/>
            </a:pPr>
            <a:endParaRPr lang="en-GB" sz="2800" dirty="0"/>
          </a:p>
        </p:txBody>
      </p:sp>
      <p:sp>
        <p:nvSpPr>
          <p:cNvPr id="4" name="Date Placeholder 3"/>
          <p:cNvSpPr>
            <a:spLocks noGrp="1"/>
          </p:cNvSpPr>
          <p:nvPr>
            <p:ph type="dt" sz="half" idx="10"/>
          </p:nvPr>
        </p:nvSpPr>
        <p:spPr/>
        <p:txBody>
          <a:bodyPr/>
          <a:lstStyle/>
          <a:p>
            <a:fld id="{DCBC6346-700F-44C9-9029-09CEEE845B08}"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13</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7" name="Title 1048666"/>
          <p:cNvSpPr>
            <a:spLocks noGrp="1"/>
          </p:cNvSpPr>
          <p:nvPr>
            <p:ph type="title"/>
          </p:nvPr>
        </p:nvSpPr>
        <p:spPr>
          <a:xfrm>
            <a:off x="628650" y="320681"/>
            <a:ext cx="7886700" cy="586972"/>
          </a:xfrm>
        </p:spPr>
        <p:txBody>
          <a:bodyPr>
            <a:noAutofit/>
          </a:bodyPr>
          <a:lstStyle/>
          <a:p>
            <a:r>
              <a:rPr lang="en-US" altLang="en-GB" sz="3200" dirty="0"/>
              <a:t>Contd...</a:t>
            </a:r>
            <a:endParaRPr lang="en-GB" sz="3200" dirty="0"/>
          </a:p>
        </p:txBody>
      </p:sp>
      <p:sp>
        <p:nvSpPr>
          <p:cNvPr id="1048668" name="Content Placeholder 1048667"/>
          <p:cNvSpPr>
            <a:spLocks noGrp="1"/>
          </p:cNvSpPr>
          <p:nvPr>
            <p:ph idx="1"/>
          </p:nvPr>
        </p:nvSpPr>
        <p:spPr>
          <a:xfrm>
            <a:off x="628650" y="1237191"/>
            <a:ext cx="7886700" cy="4939772"/>
          </a:xfrm>
        </p:spPr>
        <p:txBody>
          <a:bodyPr>
            <a:normAutofit fontScale="89643" lnSpcReduction="20000"/>
          </a:bodyPr>
          <a:lstStyle/>
          <a:p>
            <a:pPr>
              <a:buNone/>
            </a:pPr>
            <a:r>
              <a:rPr lang="en-GB" b="1" dirty="0"/>
              <a:t>B. For the owners of </a:t>
            </a:r>
            <a:r>
              <a:rPr lang="en-GB" b="1" dirty="0" smtClean="0"/>
              <a:t>Business</a:t>
            </a:r>
          </a:p>
          <a:p>
            <a:pPr>
              <a:buNone/>
            </a:pPr>
            <a:endParaRPr lang="en-GB" dirty="0"/>
          </a:p>
          <a:p>
            <a:pPr>
              <a:buNone/>
            </a:pPr>
            <a:r>
              <a:rPr lang="en-GB" dirty="0"/>
              <a:t>1. If the business is owned by a sale trader, he can rely well on the audited and on his accounts clerks who are responsible for maintaining accounts.</a:t>
            </a:r>
          </a:p>
          <a:p>
            <a:pPr>
              <a:buNone/>
            </a:pPr>
            <a:r>
              <a:rPr lang="en-GB" dirty="0"/>
              <a:t>2. In case of partnership firm, its partners can utilize the audited accounts to settle their disputes in regard to adjustment of capital and valuation of goodwill at the time of admission, retirement and death of a partner.</a:t>
            </a:r>
          </a:p>
          <a:p>
            <a:pPr>
              <a:buNone/>
            </a:pPr>
            <a:r>
              <a:rPr lang="en-GB" dirty="0"/>
              <a:t>3. In case of a joint stock company. Shareholders living at distant places can rely on audited accounts and can be sure of their investment being sage with the company.</a:t>
            </a:r>
          </a:p>
          <a:p>
            <a:pPr>
              <a:buNone/>
            </a:pPr>
            <a:r>
              <a:rPr lang="en-GB" dirty="0"/>
              <a:t>4. In case of a trust, its trustees can easily make their position clear before others by getting the accounts audited by an </a:t>
            </a:r>
            <a:r>
              <a:rPr lang="en-GB" dirty="0"/>
              <a:t>O</a:t>
            </a:r>
            <a:r>
              <a:rPr lang="en-GB" dirty="0" smtClean="0"/>
              <a:t>utside </a:t>
            </a:r>
            <a:r>
              <a:rPr lang="en-GB" dirty="0"/>
              <a:t>auditor.</a:t>
            </a:r>
          </a:p>
          <a:p>
            <a:endParaRPr lang="en-GB" dirty="0"/>
          </a:p>
        </p:txBody>
      </p:sp>
      <p:sp>
        <p:nvSpPr>
          <p:cNvPr id="4" name="Date Placeholder 3"/>
          <p:cNvSpPr>
            <a:spLocks noGrp="1"/>
          </p:cNvSpPr>
          <p:nvPr>
            <p:ph type="dt" sz="half" idx="10"/>
          </p:nvPr>
        </p:nvSpPr>
        <p:spPr/>
        <p:txBody>
          <a:bodyPr/>
          <a:lstStyle/>
          <a:p>
            <a:fld id="{5457A4E5-4586-4C8C-BEFF-BC031D122A17}"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14</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0" name="Content Placeholder 1048669"/>
          <p:cNvSpPr>
            <a:spLocks noGrp="1"/>
          </p:cNvSpPr>
          <p:nvPr>
            <p:ph idx="1"/>
          </p:nvPr>
        </p:nvSpPr>
        <p:spPr>
          <a:xfrm>
            <a:off x="404949" y="574766"/>
            <a:ext cx="8110401" cy="6021977"/>
          </a:xfrm>
        </p:spPr>
        <p:txBody>
          <a:bodyPr>
            <a:noAutofit/>
          </a:bodyPr>
          <a:lstStyle/>
          <a:p>
            <a:pPr algn="just">
              <a:buNone/>
            </a:pPr>
            <a:r>
              <a:rPr lang="en-GB" sz="2000" b="1" dirty="0"/>
              <a:t>C. For </a:t>
            </a:r>
            <a:r>
              <a:rPr lang="en-GB" sz="2000" b="1" dirty="0" smtClean="0"/>
              <a:t>others</a:t>
            </a:r>
          </a:p>
          <a:p>
            <a:pPr algn="just">
              <a:buNone/>
            </a:pPr>
            <a:endParaRPr lang="en-GB" sz="1650" dirty="0"/>
          </a:p>
          <a:p>
            <a:pPr algn="just">
              <a:buNone/>
            </a:pPr>
            <a:r>
              <a:rPr lang="en-GB" sz="1650" dirty="0"/>
              <a:t>1. Filling of Income Tax Return—Income Tax authorities generally accept the profit &amp; loss </a:t>
            </a:r>
          </a:p>
          <a:p>
            <a:pPr algn="just">
              <a:buNone/>
            </a:pPr>
            <a:r>
              <a:rPr lang="en-GB" sz="1650" dirty="0"/>
              <a:t>account that has been prepared by a qualified auditor and they do not go into details of </a:t>
            </a:r>
          </a:p>
          <a:p>
            <a:pPr algn="just">
              <a:buNone/>
            </a:pPr>
            <a:r>
              <a:rPr lang="en-GB" sz="1650" dirty="0"/>
              <a:t>accounts</a:t>
            </a:r>
            <a:r>
              <a:rPr lang="en-GB" sz="1650" dirty="0" smtClean="0"/>
              <a:t>.</a:t>
            </a:r>
            <a:endParaRPr lang="en-GB" sz="1650" dirty="0"/>
          </a:p>
          <a:p>
            <a:pPr algn="just">
              <a:buNone/>
            </a:pPr>
            <a:r>
              <a:rPr lang="en-GB" sz="1650" dirty="0"/>
              <a:t>2. Settlement of Insurance claim—In case of fire, flood and the like unexpected happenings, the </a:t>
            </a:r>
            <a:r>
              <a:rPr lang="en-GB" sz="1650" dirty="0" smtClean="0"/>
              <a:t>insurer </a:t>
            </a:r>
            <a:r>
              <a:rPr lang="en-GB" sz="1650" dirty="0"/>
              <a:t>company may settle the claim for loss or damages on the basis of audited accounts of the previous year</a:t>
            </a:r>
            <a:r>
              <a:rPr lang="en-GB" sz="1650" dirty="0" smtClean="0"/>
              <a:t>.</a:t>
            </a:r>
            <a:endParaRPr lang="en-GB" sz="1650" dirty="0"/>
          </a:p>
          <a:p>
            <a:pPr algn="just">
              <a:buNone/>
            </a:pPr>
            <a:r>
              <a:rPr lang="en-GB" sz="1650" dirty="0"/>
              <a:t>3. Sales Tax payments—The audited books of accounts may generally be accepted by the </a:t>
            </a:r>
          </a:p>
          <a:p>
            <a:pPr algn="just">
              <a:buNone/>
            </a:pPr>
            <a:r>
              <a:rPr lang="en-GB" sz="1650" dirty="0"/>
              <a:t>sales tax authorities</a:t>
            </a:r>
            <a:r>
              <a:rPr lang="en-GB" sz="1650" dirty="0" smtClean="0"/>
              <a:t>.</a:t>
            </a:r>
            <a:endParaRPr lang="en-GB" sz="1650" dirty="0"/>
          </a:p>
          <a:p>
            <a:pPr algn="just">
              <a:buNone/>
            </a:pPr>
            <a:r>
              <a:rPr lang="en-GB" sz="1650" dirty="0"/>
              <a:t>4. Payment of wealth-tax, expenditure-tax etc.—The taxation authorities can also rely on audited accounts for the purpose of imposing wealth tax, expenditure-tax etc</a:t>
            </a:r>
            <a:r>
              <a:rPr lang="en-GB" sz="1650" dirty="0" smtClean="0"/>
              <a:t>.</a:t>
            </a:r>
            <a:endParaRPr lang="en-GB" sz="1650" dirty="0"/>
          </a:p>
          <a:p>
            <a:pPr algn="just">
              <a:buNone/>
            </a:pPr>
            <a:r>
              <a:rPr lang="en-GB" sz="1650" dirty="0"/>
              <a:t>5. Actions against Bankruptcy and insolvency—The audited accounts of a business can be </a:t>
            </a:r>
          </a:p>
          <a:p>
            <a:pPr algn="just">
              <a:buNone/>
            </a:pPr>
            <a:r>
              <a:rPr lang="en-GB" sz="1650" dirty="0"/>
              <a:t>produced in support of a legal case before the court. It forms a basis to determine action in bankruptcy and insolvency cases</a:t>
            </a:r>
            <a:r>
              <a:rPr lang="en-GB" sz="1650" dirty="0" smtClean="0"/>
              <a:t>.</a:t>
            </a:r>
            <a:endParaRPr lang="en-GB" sz="1650" dirty="0"/>
          </a:p>
          <a:p>
            <a:pPr algn="just">
              <a:buNone/>
            </a:pPr>
            <a:r>
              <a:rPr lang="en-GB" sz="1650" dirty="0"/>
              <a:t>6. Future trends of the business—The future trends of the business can be assessed with </a:t>
            </a:r>
          </a:p>
          <a:p>
            <a:pPr algn="just">
              <a:buNone/>
            </a:pPr>
            <a:r>
              <a:rPr lang="en-GB" sz="1650" dirty="0"/>
              <a:t>certainty from the audited books of accounts.</a:t>
            </a:r>
          </a:p>
        </p:txBody>
      </p:sp>
      <p:sp>
        <p:nvSpPr>
          <p:cNvPr id="5" name="Date Placeholder 4"/>
          <p:cNvSpPr>
            <a:spLocks noGrp="1"/>
          </p:cNvSpPr>
          <p:nvPr>
            <p:ph type="dt" sz="half" idx="10"/>
          </p:nvPr>
        </p:nvSpPr>
        <p:spPr/>
        <p:txBody>
          <a:bodyPr/>
          <a:lstStyle/>
          <a:p>
            <a:fld id="{F04E914F-C8BF-4DC1-9B3A-9088F2563905}" type="datetime1">
              <a:rPr lang="zh-CN" altLang="en-US" smtClean="0"/>
              <a:t>2020/4/17</a:t>
            </a:fld>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15</a:t>
            </a:fld>
            <a:endParaRPr lang="zh-CN" altLang="en-US"/>
          </a:p>
        </p:txBody>
      </p:sp>
      <p:sp>
        <p:nvSpPr>
          <p:cNvPr id="7" name="Footer Placeholder 6"/>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71" name="Title 1048670"/>
          <p:cNvSpPr>
            <a:spLocks noGrp="1"/>
          </p:cNvSpPr>
          <p:nvPr>
            <p:ph type="title"/>
          </p:nvPr>
        </p:nvSpPr>
        <p:spPr>
          <a:xfrm>
            <a:off x="628650" y="365126"/>
            <a:ext cx="7886700" cy="666840"/>
          </a:xfrm>
        </p:spPr>
        <p:txBody>
          <a:bodyPr>
            <a:noAutofit/>
          </a:bodyPr>
          <a:lstStyle/>
          <a:p>
            <a:r>
              <a:rPr lang="en-GB" sz="3600" dirty="0"/>
              <a:t>Limitations of Auditing</a:t>
            </a:r>
          </a:p>
        </p:txBody>
      </p:sp>
      <p:sp>
        <p:nvSpPr>
          <p:cNvPr id="1048672" name="Content Placeholder 1048671"/>
          <p:cNvSpPr>
            <a:spLocks noGrp="1"/>
          </p:cNvSpPr>
          <p:nvPr>
            <p:ph idx="1"/>
          </p:nvPr>
        </p:nvSpPr>
        <p:spPr>
          <a:xfrm>
            <a:off x="339634" y="1306285"/>
            <a:ext cx="8464732" cy="5290457"/>
          </a:xfrm>
        </p:spPr>
        <p:txBody>
          <a:bodyPr>
            <a:normAutofit fontScale="80000" lnSpcReduction="10000"/>
          </a:bodyPr>
          <a:lstStyle/>
          <a:p>
            <a:pPr algn="just">
              <a:buNone/>
            </a:pPr>
            <a:r>
              <a:rPr lang="en-GB" dirty="0"/>
              <a:t>1. </a:t>
            </a:r>
            <a:r>
              <a:rPr lang="en-GB" sz="2800" b="1" dirty="0"/>
              <a:t>Lack of complete picture</a:t>
            </a:r>
            <a:r>
              <a:rPr lang="en-GB" sz="2800" dirty="0"/>
              <a:t>—The audit may not give complete picture. If the accounts are prepared with the intention to defraud others, auditor may not be able to detect them.</a:t>
            </a:r>
          </a:p>
          <a:p>
            <a:pPr algn="just">
              <a:buNone/>
            </a:pPr>
            <a:r>
              <a:rPr lang="en-GB" sz="2800" dirty="0" smtClean="0"/>
              <a:t>2. </a:t>
            </a:r>
            <a:r>
              <a:rPr lang="en-GB" sz="2800" b="1" dirty="0" smtClean="0"/>
              <a:t>Problem </a:t>
            </a:r>
            <a:r>
              <a:rPr lang="en-GB" sz="2800" b="1" dirty="0"/>
              <a:t>of Dependence</a:t>
            </a:r>
            <a:r>
              <a:rPr lang="en-GB" sz="2800" dirty="0"/>
              <a:t>—Sometimes the auditor has to depend on explanations, clarification and information from staff and the client. He may or may not get correct or complete </a:t>
            </a:r>
          </a:p>
          <a:p>
            <a:pPr algn="just">
              <a:buNone/>
            </a:pPr>
            <a:r>
              <a:rPr lang="en-GB" sz="2800" dirty="0" smtClean="0"/>
              <a:t>	information</a:t>
            </a:r>
            <a:r>
              <a:rPr lang="en-GB" sz="2800" dirty="0"/>
              <a:t>.</a:t>
            </a:r>
          </a:p>
          <a:p>
            <a:pPr algn="just">
              <a:buNone/>
            </a:pPr>
            <a:r>
              <a:rPr lang="en-GB" sz="2800" dirty="0"/>
              <a:t>3. </a:t>
            </a:r>
            <a:r>
              <a:rPr lang="en-GB" sz="2800" b="1" dirty="0"/>
              <a:t>Existence of error in the audited accounts</a:t>
            </a:r>
            <a:r>
              <a:rPr lang="en-GB" sz="2800" dirty="0"/>
              <a:t>—Due to time and cost constraints, the auditor can not examine all the transactions. He uses sampling to check the transactions. As a result, </a:t>
            </a:r>
            <a:r>
              <a:rPr lang="en-GB" sz="2800" dirty="0" smtClean="0"/>
              <a:t>there </a:t>
            </a:r>
            <a:r>
              <a:rPr lang="en-GB" sz="2800" dirty="0"/>
              <a:t>may be errors &amp; frauds in the audited accounts even after the checking by the auditor.</a:t>
            </a:r>
          </a:p>
          <a:p>
            <a:pPr algn="just">
              <a:buNone/>
            </a:pPr>
            <a:r>
              <a:rPr lang="en-GB" sz="2800" dirty="0"/>
              <a:t>4. </a:t>
            </a:r>
            <a:r>
              <a:rPr lang="en-GB" sz="2800" b="1" dirty="0"/>
              <a:t>Exercise of judgement</a:t>
            </a:r>
            <a:r>
              <a:rPr lang="en-GB" sz="2800" dirty="0"/>
              <a:t>—The nature, timing and extent of audit procedures to be performed is a matter of professional judgement of the auditor. The same audit work can be done by two different auditors with difference in sincerity &amp; personal judgement</a:t>
            </a:r>
            <a:r>
              <a:rPr lang="en-GB" sz="2800" dirty="0" smtClean="0"/>
              <a:t>.</a:t>
            </a:r>
            <a:endParaRPr lang="en-GB" sz="2800" dirty="0"/>
          </a:p>
        </p:txBody>
      </p:sp>
      <p:sp>
        <p:nvSpPr>
          <p:cNvPr id="4" name="Date Placeholder 3"/>
          <p:cNvSpPr>
            <a:spLocks noGrp="1"/>
          </p:cNvSpPr>
          <p:nvPr>
            <p:ph type="dt" sz="half" idx="10"/>
          </p:nvPr>
        </p:nvSpPr>
        <p:spPr/>
        <p:txBody>
          <a:bodyPr/>
          <a:lstStyle/>
          <a:p>
            <a:fld id="{3D0DFE34-3B8D-4D84-940A-3B3A7749CD2F}"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16</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32411"/>
            <a:ext cx="8229600" cy="4992189"/>
          </a:xfrm>
        </p:spPr>
        <p:txBody>
          <a:bodyPr>
            <a:normAutofit fontScale="85000" lnSpcReduction="10000"/>
          </a:bodyPr>
          <a:lstStyle/>
          <a:p>
            <a:pPr algn="just">
              <a:buNone/>
            </a:pPr>
            <a:r>
              <a:rPr lang="en-GB" sz="2400" dirty="0" smtClean="0"/>
              <a:t>5. </a:t>
            </a:r>
            <a:r>
              <a:rPr lang="en-GB" sz="2400" b="1" dirty="0" smtClean="0"/>
              <a:t>Diversified situations</a:t>
            </a:r>
            <a:r>
              <a:rPr lang="en-GB" sz="2400" dirty="0" smtClean="0"/>
              <a:t>—Auditing is considered to be a mechanical work. Auditors may not be in a position to frame audit programme which can be followed in all situations.</a:t>
            </a:r>
          </a:p>
          <a:p>
            <a:pPr algn="just">
              <a:buNone/>
            </a:pPr>
            <a:r>
              <a:rPr lang="en-GB" sz="2400" dirty="0" smtClean="0"/>
              <a:t>6. </a:t>
            </a:r>
            <a:r>
              <a:rPr lang="en-GB" sz="2400" b="1" dirty="0" smtClean="0"/>
              <a:t>Lack of Expertise</a:t>
            </a:r>
            <a:r>
              <a:rPr lang="en-GB" sz="2400" dirty="0" smtClean="0"/>
              <a:t>—In some situations, an auditor has to take opinion of experts on certain matters on which he may not have expert's knowledge. The auditor has to depend upon such reports which may not be always correct.</a:t>
            </a:r>
          </a:p>
          <a:p>
            <a:pPr algn="just">
              <a:buNone/>
            </a:pPr>
            <a:r>
              <a:rPr lang="en-GB" sz="2400" dirty="0" smtClean="0"/>
              <a:t>7. </a:t>
            </a:r>
            <a:r>
              <a:rPr lang="en-GB" sz="2400" b="1" dirty="0" smtClean="0"/>
              <a:t>Limitations of internal control</a:t>
            </a:r>
            <a:r>
              <a:rPr lang="en-GB" sz="2400" dirty="0" smtClean="0"/>
              <a:t>—The auditor can only report on the truth and fairness of the financial statements. But other problems relating the management and control may not be possible to be covered by the auditor. Examples of such problems or limitations of internal control are cast-ineffectiveness, manipulations by management, etc.</a:t>
            </a:r>
          </a:p>
          <a:p>
            <a:pPr algn="just">
              <a:buNone/>
            </a:pPr>
            <a:r>
              <a:rPr lang="en-GB" sz="2400" dirty="0" smtClean="0"/>
              <a:t>8. </a:t>
            </a:r>
            <a:r>
              <a:rPr lang="en-GB" sz="2400" b="1" dirty="0" smtClean="0"/>
              <a:t>Influence of management on the auditor</a:t>
            </a:r>
            <a:r>
              <a:rPr lang="en-GB" sz="2400" dirty="0" smtClean="0"/>
              <a:t>—This is also come of the limitations of the audit that the auditor is influenced by the doings of those in management. The reason is that he is appointed by the share holders and directors who pay him remuneration or fee.</a:t>
            </a:r>
          </a:p>
          <a:p>
            <a:endParaRPr lang="en-US" dirty="0"/>
          </a:p>
        </p:txBody>
      </p:sp>
      <p:sp>
        <p:nvSpPr>
          <p:cNvPr id="4" name="Date Placeholder 3"/>
          <p:cNvSpPr>
            <a:spLocks noGrp="1"/>
          </p:cNvSpPr>
          <p:nvPr>
            <p:ph type="dt" sz="half" idx="10"/>
          </p:nvPr>
        </p:nvSpPr>
        <p:spPr/>
        <p:txBody>
          <a:bodyPr/>
          <a:lstStyle/>
          <a:p>
            <a:fld id="{086B4A0C-CA0C-4DC9-AE2C-FD320FF2EFF5}"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17</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7" name="Title 1048646"/>
          <p:cNvSpPr>
            <a:spLocks noGrp="1"/>
          </p:cNvSpPr>
          <p:nvPr>
            <p:ph type="title"/>
          </p:nvPr>
        </p:nvSpPr>
        <p:spPr/>
        <p:txBody>
          <a:bodyPr/>
          <a:lstStyle/>
          <a:p>
            <a:r>
              <a:rPr lang="en-US" altLang="en-GB"/>
              <a:t>Origin and Evolution </a:t>
            </a:r>
            <a:endParaRPr lang="en-GB"/>
          </a:p>
        </p:txBody>
      </p:sp>
      <p:sp>
        <p:nvSpPr>
          <p:cNvPr id="1048648" name="Content Placeholder 1048647"/>
          <p:cNvSpPr>
            <a:spLocks noGrp="1"/>
          </p:cNvSpPr>
          <p:nvPr>
            <p:ph idx="1"/>
          </p:nvPr>
        </p:nvSpPr>
        <p:spPr/>
        <p:txBody>
          <a:bodyPr>
            <a:normAutofit fontScale="79286" lnSpcReduction="20000"/>
          </a:bodyPr>
          <a:lstStyle/>
          <a:p>
            <a:pPr marL="0" indent="0" algn="just"/>
            <a:r>
              <a:rPr lang="en-GB" dirty="0"/>
              <a:t>The origin of auditing may be traced back to the 18th century when the practice of large-scale production was developed as a result of Industrial Revolution. It is found that some systems of checks and counter checks were applied for maintaining accounts of public institutions, as early as the days of the ancient Egyptians, the Greek and the Romans.</a:t>
            </a:r>
          </a:p>
          <a:p>
            <a:pPr marL="0" indent="0" algn="just"/>
            <a:r>
              <a:rPr lang="en-GB" dirty="0"/>
              <a:t>The growth of Accounting profession in India is of a quite recent origin. It was an outcome of the Indian companies Act, 1913 which prescribed for the first time the qualifications of an auditor. Due to rapid growth in the size of business firms, it has become necessary that the accounts must be checked and audited by an independent person, known as auditor especially in case of joint-stock companies where the shareholders are drawn from far off places. That is why it becomes necessary to assure them that their investment is safe and that the directors and the managing directors etc. handling capital and accounts, have presented true and correct accounts.</a:t>
            </a:r>
          </a:p>
        </p:txBody>
      </p:sp>
      <p:sp>
        <p:nvSpPr>
          <p:cNvPr id="4" name="Date Placeholder 3"/>
          <p:cNvSpPr>
            <a:spLocks noGrp="1"/>
          </p:cNvSpPr>
          <p:nvPr>
            <p:ph type="dt" sz="half" idx="10"/>
          </p:nvPr>
        </p:nvSpPr>
        <p:spPr/>
        <p:txBody>
          <a:bodyPr/>
          <a:lstStyle/>
          <a:p>
            <a:fld id="{9A8B6929-74D8-458D-86A3-DBE82A1BBC4F}"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2</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49" name="Title 1048648"/>
          <p:cNvSpPr>
            <a:spLocks noGrp="1"/>
          </p:cNvSpPr>
          <p:nvPr>
            <p:ph type="title"/>
          </p:nvPr>
        </p:nvSpPr>
        <p:spPr>
          <a:xfrm>
            <a:off x="457200" y="704088"/>
            <a:ext cx="8229600" cy="732826"/>
          </a:xfrm>
        </p:spPr>
        <p:txBody>
          <a:bodyPr>
            <a:normAutofit/>
          </a:bodyPr>
          <a:lstStyle/>
          <a:p>
            <a:r>
              <a:rPr lang="en-US" altLang="en-GB" sz="3600" dirty="0"/>
              <a:t>Definition </a:t>
            </a:r>
            <a:endParaRPr lang="en-GB" sz="3600" dirty="0"/>
          </a:p>
        </p:txBody>
      </p:sp>
      <p:sp>
        <p:nvSpPr>
          <p:cNvPr id="1048650" name="Content Placeholder 1048649"/>
          <p:cNvSpPr>
            <a:spLocks noGrp="1"/>
          </p:cNvSpPr>
          <p:nvPr>
            <p:ph idx="1"/>
          </p:nvPr>
        </p:nvSpPr>
        <p:spPr>
          <a:xfrm>
            <a:off x="457200" y="1632857"/>
            <a:ext cx="8229600" cy="4911633"/>
          </a:xfrm>
        </p:spPr>
        <p:txBody>
          <a:bodyPr>
            <a:normAutofit fontScale="79286" lnSpcReduction="20000"/>
          </a:bodyPr>
          <a:lstStyle/>
          <a:p>
            <a:pPr algn="just"/>
            <a:r>
              <a:rPr lang="en-GB" dirty="0"/>
              <a:t>The word "audit" is derived from the Latin word "</a:t>
            </a:r>
            <a:r>
              <a:rPr lang="en-GB" dirty="0" err="1"/>
              <a:t>audire</a:t>
            </a:r>
            <a:r>
              <a:rPr lang="en-GB" dirty="0"/>
              <a:t>" which means "to hear". In olden times, whenever the owners of, a business suspected fraud they appointed certain persons to check the accounts. Such persons sent for the accountants and "heard" whatever they had to say in connection with the accounts. Since then there have been lot of changes in the scope and definition of audit. The following are some of the definitions of audit given by some writers:</a:t>
            </a:r>
          </a:p>
          <a:p>
            <a:pPr algn="just"/>
            <a:r>
              <a:rPr lang="en-GB" dirty="0"/>
              <a:t>According to </a:t>
            </a:r>
            <a:r>
              <a:rPr lang="en-GB" dirty="0"/>
              <a:t>S</a:t>
            </a:r>
            <a:r>
              <a:rPr lang="en-GB" dirty="0" smtClean="0"/>
              <a:t>picer </a:t>
            </a:r>
            <a:r>
              <a:rPr lang="en-GB" dirty="0"/>
              <a:t>and Pegler, "An audit may be said to be such an examination of the books, accounts and vouchers of a business as will enable the auditor to satisfy himself that the balance sheet is properly drawn-up, so as to give a true and fair view of the state of the affairs of the business, and whether the profit and Loss Accounts gives a true and fair view of profit or loss for the financial period, according to the best of his information and the explanations given to him and as shown by the books and if not, in what respect he is not satisfied"</a:t>
            </a:r>
          </a:p>
        </p:txBody>
      </p:sp>
      <p:sp>
        <p:nvSpPr>
          <p:cNvPr id="4" name="Date Placeholder 3"/>
          <p:cNvSpPr>
            <a:spLocks noGrp="1"/>
          </p:cNvSpPr>
          <p:nvPr>
            <p:ph type="dt" sz="half" idx="10"/>
          </p:nvPr>
        </p:nvSpPr>
        <p:spPr/>
        <p:txBody>
          <a:bodyPr/>
          <a:lstStyle/>
          <a:p>
            <a:fld id="{F9715090-5D17-4365-8ED8-8CB9FAD56911}"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3</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1" name="Title 1048650"/>
          <p:cNvSpPr>
            <a:spLocks noGrp="1"/>
          </p:cNvSpPr>
          <p:nvPr>
            <p:ph type="title"/>
          </p:nvPr>
        </p:nvSpPr>
        <p:spPr>
          <a:xfrm>
            <a:off x="457200" y="704088"/>
            <a:ext cx="8229600" cy="667512"/>
          </a:xfrm>
        </p:spPr>
        <p:txBody>
          <a:bodyPr>
            <a:noAutofit/>
          </a:bodyPr>
          <a:lstStyle/>
          <a:p>
            <a:r>
              <a:rPr lang="en-US" altLang="en-GB" sz="3600" dirty="0"/>
              <a:t>Definition </a:t>
            </a:r>
            <a:endParaRPr lang="en-GB" sz="3600" dirty="0"/>
          </a:p>
        </p:txBody>
      </p:sp>
      <p:sp>
        <p:nvSpPr>
          <p:cNvPr id="1048652" name="Content Placeholder 1048651"/>
          <p:cNvSpPr>
            <a:spLocks noGrp="1"/>
          </p:cNvSpPr>
          <p:nvPr>
            <p:ph idx="1"/>
          </p:nvPr>
        </p:nvSpPr>
        <p:spPr/>
        <p:txBody>
          <a:bodyPr>
            <a:normAutofit fontScale="92857"/>
          </a:bodyPr>
          <a:lstStyle/>
          <a:p>
            <a:pPr algn="just"/>
            <a:r>
              <a:rPr lang="en-GB" dirty="0"/>
              <a:t>R.B. Bose has defined as audit as "the verification of the accuracy and correctness of the books of account by independent person qualified for the job and not in any way connected with the preparation of such accounts." </a:t>
            </a:r>
            <a:endParaRPr lang="en-GB" dirty="0" smtClean="0"/>
          </a:p>
          <a:p>
            <a:pPr algn="just">
              <a:buNone/>
            </a:pPr>
            <a:endParaRPr lang="en-GB" dirty="0"/>
          </a:p>
          <a:p>
            <a:pPr algn="just"/>
            <a:r>
              <a:rPr lang="en-GB" dirty="0"/>
              <a:t>M.L. </a:t>
            </a:r>
            <a:r>
              <a:rPr lang="en-GB" dirty="0" err="1"/>
              <a:t>Shandily</a:t>
            </a:r>
            <a:r>
              <a:rPr lang="en-GB" dirty="0"/>
              <a:t> has defined auditing as "inspecting, comparing, checking, reviewing, vouching ascertaining scrutinising, examining and verifying the books of account of a business concern with a view to have a correct and true idea of its financial state of affairs".</a:t>
            </a:r>
          </a:p>
        </p:txBody>
      </p:sp>
      <p:sp>
        <p:nvSpPr>
          <p:cNvPr id="4" name="Date Placeholder 3"/>
          <p:cNvSpPr>
            <a:spLocks noGrp="1"/>
          </p:cNvSpPr>
          <p:nvPr>
            <p:ph type="dt" sz="half" idx="10"/>
          </p:nvPr>
        </p:nvSpPr>
        <p:spPr/>
        <p:txBody>
          <a:bodyPr/>
          <a:lstStyle/>
          <a:p>
            <a:fld id="{2568E870-B77F-458B-9351-441B8734AED5}"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4</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3" name="Title 1048652"/>
          <p:cNvSpPr>
            <a:spLocks noGrp="1"/>
          </p:cNvSpPr>
          <p:nvPr>
            <p:ph type="title"/>
          </p:nvPr>
        </p:nvSpPr>
        <p:spPr>
          <a:xfrm>
            <a:off x="457200" y="704088"/>
            <a:ext cx="8229600" cy="667512"/>
          </a:xfrm>
        </p:spPr>
        <p:txBody>
          <a:bodyPr>
            <a:noAutofit/>
          </a:bodyPr>
          <a:lstStyle/>
          <a:p>
            <a:r>
              <a:rPr lang="en-US" altLang="en-GB" sz="3600" dirty="0"/>
              <a:t>Key aspects</a:t>
            </a:r>
            <a:endParaRPr lang="en-GB" sz="3600" dirty="0"/>
          </a:p>
        </p:txBody>
      </p:sp>
      <p:sp>
        <p:nvSpPr>
          <p:cNvPr id="1048654" name="Content Placeholder 1048653"/>
          <p:cNvSpPr>
            <a:spLocks noGrp="1"/>
          </p:cNvSpPr>
          <p:nvPr>
            <p:ph idx="1"/>
          </p:nvPr>
        </p:nvSpPr>
        <p:spPr>
          <a:xfrm>
            <a:off x="457200" y="1515291"/>
            <a:ext cx="8229600" cy="4976949"/>
          </a:xfrm>
        </p:spPr>
        <p:txBody>
          <a:bodyPr>
            <a:normAutofit fontScale="79286" lnSpcReduction="10000"/>
          </a:bodyPr>
          <a:lstStyle/>
          <a:p>
            <a:pPr algn="just">
              <a:buNone/>
            </a:pPr>
            <a:r>
              <a:rPr lang="en-GB" dirty="0"/>
              <a:t>1. an intelligent and a critical examination of the books of account of a business which,</a:t>
            </a:r>
          </a:p>
          <a:p>
            <a:pPr algn="just">
              <a:buNone/>
            </a:pPr>
            <a:r>
              <a:rPr lang="en-GB" dirty="0"/>
              <a:t>2. is done by an independent person or body of persons qualified for the job,</a:t>
            </a:r>
          </a:p>
          <a:p>
            <a:pPr algn="just">
              <a:buNone/>
            </a:pPr>
            <a:r>
              <a:rPr lang="en-GB" dirty="0"/>
              <a:t>3. With the help of vouchers, documents, information and explanations received from the authorities, so that,</a:t>
            </a:r>
          </a:p>
          <a:p>
            <a:pPr marL="0" indent="0" algn="just">
              <a:buNone/>
            </a:pPr>
            <a:endParaRPr lang="en-GB" dirty="0"/>
          </a:p>
          <a:p>
            <a:pPr algn="just">
              <a:buNone/>
            </a:pPr>
            <a:r>
              <a:rPr lang="en-GB" dirty="0"/>
              <a:t>4. the auditor may satisfy himself with the authenticity of financial accounts prepared for a fixed term and ultimately report that,</a:t>
            </a:r>
          </a:p>
          <a:p>
            <a:pPr algn="just">
              <a:buNone/>
            </a:pPr>
            <a:r>
              <a:rPr lang="en-GB" dirty="0" smtClean="0"/>
              <a:t>	(</a:t>
            </a:r>
            <a:r>
              <a:rPr lang="en-GB" dirty="0" err="1"/>
              <a:t>i</a:t>
            </a:r>
            <a:r>
              <a:rPr lang="en-GB" dirty="0"/>
              <a:t>) the Balance Sheet exhibits a true and fair view of the state of affairs of the concern,</a:t>
            </a:r>
          </a:p>
          <a:p>
            <a:pPr algn="just">
              <a:buNone/>
            </a:pPr>
            <a:r>
              <a:rPr lang="en-GB" dirty="0" smtClean="0"/>
              <a:t>	(</a:t>
            </a:r>
            <a:r>
              <a:rPr lang="en-GB" dirty="0"/>
              <a:t>ii) the Profit and Loss Account reveals the true and fair view of the profit or loss for the financial period, and</a:t>
            </a:r>
          </a:p>
          <a:p>
            <a:pPr algn="just">
              <a:buNone/>
            </a:pPr>
            <a:r>
              <a:rPr lang="en-GB" dirty="0" smtClean="0"/>
              <a:t>	(</a:t>
            </a:r>
            <a:r>
              <a:rPr lang="en-GB" dirty="0"/>
              <a:t>iii) the accounts have been prepared in conformity with the law. In short, an audit implies an investigation and a report.</a:t>
            </a:r>
          </a:p>
          <a:p>
            <a:pPr algn="just">
              <a:buNone/>
            </a:pPr>
            <a:endParaRPr lang="en-GB" dirty="0"/>
          </a:p>
        </p:txBody>
      </p:sp>
      <p:sp>
        <p:nvSpPr>
          <p:cNvPr id="4" name="Date Placeholder 3"/>
          <p:cNvSpPr>
            <a:spLocks noGrp="1"/>
          </p:cNvSpPr>
          <p:nvPr>
            <p:ph type="dt" sz="half" idx="10"/>
          </p:nvPr>
        </p:nvSpPr>
        <p:spPr/>
        <p:txBody>
          <a:bodyPr/>
          <a:lstStyle/>
          <a:p>
            <a:fld id="{6E473189-E029-4153-9F86-EA96D8ABD729}"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5</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5" name="Title 1048654"/>
          <p:cNvSpPr>
            <a:spLocks noGrp="1"/>
          </p:cNvSpPr>
          <p:nvPr>
            <p:ph type="title"/>
          </p:nvPr>
        </p:nvSpPr>
        <p:spPr>
          <a:xfrm>
            <a:off x="483325" y="548641"/>
            <a:ext cx="8321041" cy="613953"/>
          </a:xfrm>
        </p:spPr>
        <p:txBody>
          <a:bodyPr>
            <a:normAutofit fontScale="90000"/>
          </a:bodyPr>
          <a:lstStyle/>
          <a:p>
            <a:r>
              <a:rPr lang="en-US" altLang="en-GB" dirty="0"/>
              <a:t/>
            </a:r>
            <a:br>
              <a:rPr lang="en-US" altLang="en-GB" dirty="0"/>
            </a:br>
            <a:r>
              <a:rPr lang="en-US" altLang="en-GB" dirty="0" smtClean="0"/>
              <a:t/>
            </a:r>
            <a:br>
              <a:rPr lang="en-US" altLang="en-GB" dirty="0" smtClean="0"/>
            </a:br>
            <a:r>
              <a:rPr lang="en-US" altLang="en-GB" dirty="0" smtClean="0"/>
              <a:t/>
            </a:r>
            <a:br>
              <a:rPr lang="en-US" altLang="en-GB" dirty="0" smtClean="0"/>
            </a:br>
            <a:r>
              <a:rPr lang="en-US" altLang="en-GB" dirty="0" smtClean="0"/>
              <a:t/>
            </a:r>
            <a:br>
              <a:rPr lang="en-US" altLang="en-GB" dirty="0" smtClean="0"/>
            </a:br>
            <a:r>
              <a:rPr lang="en-US" altLang="en-GB" sz="3600" dirty="0" smtClean="0"/>
              <a:t>Di</a:t>
            </a:r>
            <a:r>
              <a:rPr lang="en-GB" sz="3600" dirty="0" smtClean="0"/>
              <a:t>fference between Accountancy and Auditing </a:t>
            </a:r>
            <a:endParaRPr lang="en-GB" dirty="0"/>
          </a:p>
        </p:txBody>
      </p:sp>
      <p:sp>
        <p:nvSpPr>
          <p:cNvPr id="1048656" name="Content Placeholder 1048655"/>
          <p:cNvSpPr>
            <a:spLocks noGrp="1"/>
          </p:cNvSpPr>
          <p:nvPr>
            <p:ph idx="1"/>
          </p:nvPr>
        </p:nvSpPr>
        <p:spPr>
          <a:xfrm>
            <a:off x="457200" y="1254034"/>
            <a:ext cx="8229600" cy="5264332"/>
          </a:xfrm>
        </p:spPr>
        <p:txBody>
          <a:bodyPr>
            <a:normAutofit fontScale="83214" lnSpcReduction="20000"/>
          </a:bodyPr>
          <a:lstStyle/>
          <a:p>
            <a:pPr algn="just">
              <a:buNone/>
            </a:pPr>
            <a:r>
              <a:rPr lang="en-GB" dirty="0"/>
              <a:t>1. Accountancy is mainly concerned with the preparation of summary and analysis of the records prepared by the book-keeper for this, an accountant has to prepare trial balance and then annual accounts. On the other hand, Auditing means the verification of book entries and accounts to find out their accuracy. So the auditor's work is to find out whether the final accounts exhibit a true and fair view of the state of affairs of the concern or not and to report his findings to the share holders.</a:t>
            </a:r>
          </a:p>
          <a:p>
            <a:pPr algn="just">
              <a:buNone/>
            </a:pPr>
            <a:r>
              <a:rPr lang="en-GB" dirty="0"/>
              <a:t>2. An accountant is an employee of the business while an auditor is an independent outsider.</a:t>
            </a:r>
          </a:p>
          <a:p>
            <a:pPr algn="just">
              <a:buNone/>
            </a:pPr>
            <a:r>
              <a:rPr lang="en-GB" dirty="0"/>
              <a:t>3. As an employee of business, an accountant draws his monthly salary regularly from the business itself while an auditor is paid a remuneration agreed upon between him and his client.</a:t>
            </a:r>
          </a:p>
          <a:p>
            <a:pPr algn="just">
              <a:buNone/>
            </a:pPr>
            <a:r>
              <a:rPr lang="en-GB" dirty="0"/>
              <a:t>4. An accountant is not expected to have a knowledge of auditing but for an auditor, it is very essential to possess a thorough knowledge of accountancy.</a:t>
            </a:r>
          </a:p>
          <a:p>
            <a:pPr algn="just">
              <a:buNone/>
            </a:pPr>
            <a:r>
              <a:rPr lang="en-GB" dirty="0"/>
              <a:t>5. An auditor can be changed from year to year but an accountant is not, as he is usually a permanent employee of the business.</a:t>
            </a:r>
          </a:p>
        </p:txBody>
      </p:sp>
      <p:sp>
        <p:nvSpPr>
          <p:cNvPr id="5" name="Date Placeholder 4"/>
          <p:cNvSpPr>
            <a:spLocks noGrp="1"/>
          </p:cNvSpPr>
          <p:nvPr>
            <p:ph type="dt" sz="half" idx="10"/>
          </p:nvPr>
        </p:nvSpPr>
        <p:spPr/>
        <p:txBody>
          <a:bodyPr/>
          <a:lstStyle/>
          <a:p>
            <a:fld id="{CEECAE29-036A-4CAB-B233-F40EA2839614}" type="datetime1">
              <a:rPr lang="zh-CN" altLang="en-US" smtClean="0"/>
              <a:t>2020/4/17</a:t>
            </a:fld>
            <a:endParaRPr lang="zh-CN" altLang="en-US"/>
          </a:p>
        </p:txBody>
      </p:sp>
      <p:sp>
        <p:nvSpPr>
          <p:cNvPr id="6" name="Slide Number Placeholder 5"/>
          <p:cNvSpPr>
            <a:spLocks noGrp="1"/>
          </p:cNvSpPr>
          <p:nvPr>
            <p:ph type="sldNum" sz="quarter" idx="12"/>
          </p:nvPr>
        </p:nvSpPr>
        <p:spPr/>
        <p:txBody>
          <a:bodyPr/>
          <a:lstStyle/>
          <a:p>
            <a:fld id="{D5B52ADC-5BFA-4FBD-BEE2-16096B7F4166}" type="slidenum">
              <a:rPr lang="zh-CN" altLang="en-US" smtClean="0"/>
              <a:pPr/>
              <a:t>6</a:t>
            </a:fld>
            <a:endParaRPr lang="zh-CN" altLang="en-US"/>
          </a:p>
        </p:txBody>
      </p:sp>
      <p:sp>
        <p:nvSpPr>
          <p:cNvPr id="7" name="Footer Placeholder 6"/>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7" name="Title 1048656"/>
          <p:cNvSpPr>
            <a:spLocks noGrp="1"/>
          </p:cNvSpPr>
          <p:nvPr>
            <p:ph type="title"/>
          </p:nvPr>
        </p:nvSpPr>
        <p:spPr>
          <a:xfrm>
            <a:off x="628650" y="217786"/>
            <a:ext cx="7886700" cy="748865"/>
          </a:xfrm>
        </p:spPr>
        <p:txBody>
          <a:bodyPr>
            <a:noAutofit/>
          </a:bodyPr>
          <a:lstStyle/>
          <a:p>
            <a:r>
              <a:rPr lang="en-GB" sz="3600" dirty="0"/>
              <a:t>Book-Keeping, Accountancy and Auditing</a:t>
            </a:r>
          </a:p>
        </p:txBody>
      </p:sp>
      <p:sp>
        <p:nvSpPr>
          <p:cNvPr id="1048658" name="Content Placeholder 1048657"/>
          <p:cNvSpPr>
            <a:spLocks noGrp="1"/>
          </p:cNvSpPr>
          <p:nvPr>
            <p:ph idx="1"/>
          </p:nvPr>
        </p:nvSpPr>
        <p:spPr>
          <a:xfrm>
            <a:off x="352697" y="1084216"/>
            <a:ext cx="8530046" cy="5564777"/>
          </a:xfrm>
        </p:spPr>
        <p:txBody>
          <a:bodyPr>
            <a:normAutofit fontScale="61071" lnSpcReduction="20000"/>
          </a:bodyPr>
          <a:lstStyle/>
          <a:p>
            <a:pPr marL="0" indent="0">
              <a:buNone/>
            </a:pPr>
            <a:endParaRPr lang="en-GB" dirty="0"/>
          </a:p>
          <a:p>
            <a:pPr marL="514350" indent="-514350" algn="just">
              <a:lnSpc>
                <a:spcPct val="120000"/>
              </a:lnSpc>
              <a:buNone/>
            </a:pPr>
            <a:r>
              <a:rPr lang="en-GB" sz="2900" b="1" dirty="0"/>
              <a:t>Book-keeping</a:t>
            </a:r>
            <a:r>
              <a:rPr lang="en-GB" sz="2900" dirty="0"/>
              <a:t> is the art of recording the daily transactions in a set of financial books. It is concerned with systematic recording of transaction in the books of original entry and their posting into ledger. A person with the knowledge of rules of journalizing and posting can very easily do the job. In some countries like Africa &amp; England, this work is done by machines</a:t>
            </a:r>
            <a:r>
              <a:rPr lang="en-GB" sz="2900" dirty="0" smtClean="0"/>
              <a:t>.</a:t>
            </a:r>
            <a:endParaRPr lang="en-GB" sz="2900" dirty="0"/>
          </a:p>
          <a:p>
            <a:pPr marL="514350" indent="-514350" algn="just">
              <a:lnSpc>
                <a:spcPct val="120000"/>
              </a:lnSpc>
              <a:buNone/>
            </a:pPr>
            <a:r>
              <a:rPr lang="en-GB" sz="2900" b="1" dirty="0"/>
              <a:t>Accountancy </a:t>
            </a:r>
            <a:r>
              <a:rPr lang="en-GB" sz="2900" dirty="0"/>
              <a:t>begins where book-keeping ends." It means that an accountant comes into the picture only when the book keeper has done his job. The functions of accountant can be classified as under :</a:t>
            </a:r>
          </a:p>
          <a:p>
            <a:pPr marL="514350" indent="-514350" algn="just">
              <a:lnSpc>
                <a:spcPct val="120000"/>
              </a:lnSpc>
              <a:buNone/>
            </a:pPr>
            <a:r>
              <a:rPr lang="en-GB" sz="2900" dirty="0" smtClean="0"/>
              <a:t>	(</a:t>
            </a:r>
            <a:r>
              <a:rPr lang="en-GB" sz="2900" dirty="0" err="1"/>
              <a:t>i</a:t>
            </a:r>
            <a:r>
              <a:rPr lang="en-GB" sz="2900" dirty="0"/>
              <a:t>) Checking the work of book-keeper.</a:t>
            </a:r>
          </a:p>
          <a:p>
            <a:pPr marL="514350" indent="-514350" algn="just">
              <a:lnSpc>
                <a:spcPct val="120000"/>
              </a:lnSpc>
              <a:buNone/>
            </a:pPr>
            <a:r>
              <a:rPr lang="en-GB" sz="2900" dirty="0" smtClean="0"/>
              <a:t>	(</a:t>
            </a:r>
            <a:r>
              <a:rPr lang="en-GB" sz="2900" dirty="0"/>
              <a:t>ii) Preparation of trial balance,</a:t>
            </a:r>
          </a:p>
          <a:p>
            <a:pPr marL="514350" indent="-514350" algn="just">
              <a:lnSpc>
                <a:spcPct val="120000"/>
              </a:lnSpc>
              <a:buNone/>
            </a:pPr>
            <a:r>
              <a:rPr lang="en-GB" sz="2900" dirty="0" smtClean="0"/>
              <a:t>	(</a:t>
            </a:r>
            <a:r>
              <a:rPr lang="en-GB" sz="2900" dirty="0"/>
              <a:t>iii) Preparation of Trading and Profit and loss Account.</a:t>
            </a:r>
          </a:p>
          <a:p>
            <a:pPr marL="514350" indent="-514350" algn="just">
              <a:lnSpc>
                <a:spcPct val="120000"/>
              </a:lnSpc>
              <a:buNone/>
            </a:pPr>
            <a:r>
              <a:rPr lang="en-GB" sz="2900" dirty="0" smtClean="0"/>
              <a:t>	(</a:t>
            </a:r>
            <a:r>
              <a:rPr lang="en-GB" sz="2900" dirty="0"/>
              <a:t>iv) Preparation of balance sheet,</a:t>
            </a:r>
          </a:p>
          <a:p>
            <a:pPr marL="514350" indent="-514350" algn="just">
              <a:lnSpc>
                <a:spcPct val="120000"/>
              </a:lnSpc>
              <a:buNone/>
            </a:pPr>
            <a:r>
              <a:rPr lang="en-GB" sz="2900" dirty="0" smtClean="0"/>
              <a:t>	(</a:t>
            </a:r>
            <a:r>
              <a:rPr lang="en-GB" sz="2900" dirty="0"/>
              <a:t>v) Passing entries for rectification of errors and making adjustments</a:t>
            </a:r>
            <a:r>
              <a:rPr lang="en-GB" sz="2900" dirty="0" smtClean="0"/>
              <a:t>.</a:t>
            </a:r>
            <a:endParaRPr lang="en-GB" sz="2900" dirty="0"/>
          </a:p>
          <a:p>
            <a:pPr marL="514350" indent="-514350" algn="just">
              <a:lnSpc>
                <a:spcPct val="120000"/>
              </a:lnSpc>
              <a:buNone/>
            </a:pPr>
            <a:r>
              <a:rPr lang="en-GB" sz="2900" b="1" dirty="0" smtClean="0"/>
              <a:t>Auditing</a:t>
            </a:r>
            <a:r>
              <a:rPr lang="en-GB" sz="2900" dirty="0" smtClean="0"/>
              <a:t>  </a:t>
            </a:r>
            <a:r>
              <a:rPr lang="en-GB" sz="2900" dirty="0"/>
              <a:t>is said, "where accountancy ends, auditing begins." It is </a:t>
            </a:r>
            <a:r>
              <a:rPr lang="en-GB" sz="2900" dirty="0" err="1"/>
              <a:t>sightly</a:t>
            </a:r>
            <a:r>
              <a:rPr lang="en-GB" sz="2900" dirty="0"/>
              <a:t> said. An auditor has to verify the entries passed by the accountant and the final accounts prepared by him. </a:t>
            </a:r>
          </a:p>
        </p:txBody>
      </p:sp>
      <p:sp>
        <p:nvSpPr>
          <p:cNvPr id="4" name="Date Placeholder 3"/>
          <p:cNvSpPr>
            <a:spLocks noGrp="1"/>
          </p:cNvSpPr>
          <p:nvPr>
            <p:ph type="dt" sz="half" idx="10"/>
          </p:nvPr>
        </p:nvSpPr>
        <p:spPr/>
        <p:txBody>
          <a:bodyPr/>
          <a:lstStyle/>
          <a:p>
            <a:fld id="{3E2EC801-9626-4783-B99D-A85D13CB8DC1}"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7</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59" name="Title 1048658"/>
          <p:cNvSpPr>
            <a:spLocks noGrp="1"/>
          </p:cNvSpPr>
          <p:nvPr>
            <p:ph type="title"/>
          </p:nvPr>
        </p:nvSpPr>
        <p:spPr>
          <a:xfrm>
            <a:off x="628650" y="365126"/>
            <a:ext cx="7886700" cy="848875"/>
          </a:xfrm>
        </p:spPr>
        <p:txBody>
          <a:bodyPr>
            <a:normAutofit/>
          </a:bodyPr>
          <a:lstStyle/>
          <a:p>
            <a:r>
              <a:rPr lang="en-GB" sz="3600" dirty="0"/>
              <a:t>Objects of an Audit</a:t>
            </a:r>
          </a:p>
        </p:txBody>
      </p:sp>
      <p:sp>
        <p:nvSpPr>
          <p:cNvPr id="1048660" name="Content Placeholder 1048659"/>
          <p:cNvSpPr>
            <a:spLocks noGrp="1"/>
          </p:cNvSpPr>
          <p:nvPr>
            <p:ph idx="1"/>
          </p:nvPr>
        </p:nvSpPr>
        <p:spPr>
          <a:xfrm>
            <a:off x="457200" y="1528354"/>
            <a:ext cx="8229600" cy="4796246"/>
          </a:xfrm>
        </p:spPr>
        <p:txBody>
          <a:bodyPr>
            <a:normAutofit fontScale="96429"/>
          </a:bodyPr>
          <a:lstStyle/>
          <a:p>
            <a:pPr algn="just"/>
            <a:r>
              <a:rPr lang="en-GB" sz="2400" dirty="0"/>
              <a:t>The main object of audit is to verify the accounts and to report whether the Balance Sheet and the Profit and Loss Account have been drawn up properly according to the companies Act and whether they exhibits  a true and fair view of the state of affairs of the concern. For this, an auditor has to discover errors and frauds. As such the subsidiary objects of audit are </a:t>
            </a:r>
            <a:r>
              <a:rPr lang="en-GB" sz="2400" dirty="0" smtClean="0"/>
              <a:t>:</a:t>
            </a:r>
          </a:p>
          <a:p>
            <a:pPr algn="just">
              <a:buNone/>
            </a:pPr>
            <a:endParaRPr lang="en-GB" sz="2400" dirty="0"/>
          </a:p>
          <a:p>
            <a:pPr algn="just"/>
            <a:r>
              <a:rPr lang="en-GB" sz="2400" dirty="0"/>
              <a:t>(</a:t>
            </a:r>
            <a:r>
              <a:rPr lang="en-GB" sz="2400" dirty="0" err="1"/>
              <a:t>i</a:t>
            </a:r>
            <a:r>
              <a:rPr lang="en-GB" sz="2400" dirty="0"/>
              <a:t>) Detection and Prevention of errors,</a:t>
            </a:r>
          </a:p>
          <a:p>
            <a:pPr algn="just"/>
            <a:r>
              <a:rPr lang="en-GB" sz="2400" dirty="0"/>
              <a:t>(ii) Detection and Prevention of frauds.</a:t>
            </a:r>
          </a:p>
        </p:txBody>
      </p:sp>
      <p:sp>
        <p:nvSpPr>
          <p:cNvPr id="4" name="Date Placeholder 3"/>
          <p:cNvSpPr>
            <a:spLocks noGrp="1"/>
          </p:cNvSpPr>
          <p:nvPr>
            <p:ph type="dt" sz="half" idx="10"/>
          </p:nvPr>
        </p:nvSpPr>
        <p:spPr/>
        <p:txBody>
          <a:bodyPr/>
          <a:lstStyle/>
          <a:p>
            <a:fld id="{21B429D4-5BF2-475E-8014-A77C3CF0F947}"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8</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1" name="Title 1048660"/>
          <p:cNvSpPr>
            <a:spLocks noGrp="1"/>
          </p:cNvSpPr>
          <p:nvPr>
            <p:ph type="title"/>
          </p:nvPr>
        </p:nvSpPr>
        <p:spPr>
          <a:xfrm>
            <a:off x="628650" y="365126"/>
            <a:ext cx="7886700" cy="719091"/>
          </a:xfrm>
        </p:spPr>
        <p:txBody>
          <a:bodyPr>
            <a:noAutofit/>
          </a:bodyPr>
          <a:lstStyle/>
          <a:p>
            <a:r>
              <a:rPr lang="en-GB" sz="3600" dirty="0"/>
              <a:t>Types of Errors</a:t>
            </a:r>
          </a:p>
        </p:txBody>
      </p:sp>
      <p:sp>
        <p:nvSpPr>
          <p:cNvPr id="1048662" name="Content Placeholder 1048661"/>
          <p:cNvSpPr>
            <a:spLocks noGrp="1"/>
          </p:cNvSpPr>
          <p:nvPr>
            <p:ph idx="1"/>
          </p:nvPr>
        </p:nvSpPr>
        <p:spPr>
          <a:xfrm>
            <a:off x="363882" y="1254034"/>
            <a:ext cx="8531924" cy="5434284"/>
          </a:xfrm>
        </p:spPr>
        <p:txBody>
          <a:bodyPr>
            <a:normAutofit fontScale="76786" lnSpcReduction="20000"/>
          </a:bodyPr>
          <a:lstStyle/>
          <a:p>
            <a:pPr algn="just">
              <a:buNone/>
            </a:pPr>
            <a:r>
              <a:rPr lang="en-GB" b="1" dirty="0"/>
              <a:t>A. Clerical Errors</a:t>
            </a:r>
            <a:r>
              <a:rPr lang="en-GB" dirty="0"/>
              <a:t> : Clerical errors are those which result on account of wrong posting that is posting an item to a wrong account, totalling and balancing. Such errors may again be subdivided into:</a:t>
            </a:r>
          </a:p>
          <a:p>
            <a:pPr algn="just">
              <a:buNone/>
            </a:pPr>
            <a:r>
              <a:rPr lang="en-GB" dirty="0"/>
              <a:t>(</a:t>
            </a:r>
            <a:r>
              <a:rPr lang="en-GB" dirty="0" err="1"/>
              <a:t>i</a:t>
            </a:r>
            <a:r>
              <a:rPr lang="en-GB" dirty="0"/>
              <a:t>) </a:t>
            </a:r>
            <a:r>
              <a:rPr lang="en-GB" b="1" dirty="0"/>
              <a:t>Errors of Omission </a:t>
            </a:r>
            <a:r>
              <a:rPr lang="en-GB" dirty="0"/>
              <a:t>: An error of omission takes place when a transaction is completely or partially not recorded in books of account. For example, goods purchased from </a:t>
            </a:r>
            <a:r>
              <a:rPr lang="en-GB" dirty="0" err="1"/>
              <a:t>Narendra</a:t>
            </a:r>
            <a:r>
              <a:rPr lang="en-GB" dirty="0"/>
              <a:t> Kumar were not recorded any where in account books. This error will not affect the agreement of Trial Balance. But if posting is not done in one of the accounts, this will affect the agreement of Trial Balance.</a:t>
            </a:r>
          </a:p>
          <a:p>
            <a:pPr algn="just">
              <a:buNone/>
            </a:pPr>
            <a:r>
              <a:rPr lang="en-GB" dirty="0"/>
              <a:t>(ii) </a:t>
            </a:r>
            <a:r>
              <a:rPr lang="en-GB" b="1" dirty="0"/>
              <a:t>Errors of Commission </a:t>
            </a:r>
            <a:r>
              <a:rPr lang="en-GB" dirty="0"/>
              <a:t>: Errors of commission take place when some transaction in incorrectly recorded in books of account. </a:t>
            </a:r>
            <a:r>
              <a:rPr lang="en-GB" dirty="0" smtClean="0"/>
              <a:t>Following are the examples of such errors :</a:t>
            </a:r>
          </a:p>
          <a:p>
            <a:pPr lvl="2" algn="just">
              <a:buNone/>
            </a:pPr>
            <a:r>
              <a:rPr lang="en-GB" dirty="0" smtClean="0"/>
              <a:t>(</a:t>
            </a:r>
            <a:r>
              <a:rPr lang="en-GB" dirty="0" err="1" smtClean="0"/>
              <a:t>i</a:t>
            </a:r>
            <a:r>
              <a:rPr lang="en-GB" dirty="0" smtClean="0"/>
              <a:t>) Error in the books of Original Entry.</a:t>
            </a:r>
          </a:p>
          <a:p>
            <a:pPr lvl="2" algn="just">
              <a:buNone/>
            </a:pPr>
            <a:r>
              <a:rPr lang="en-GB" dirty="0" smtClean="0"/>
              <a:t>(ii) Debiting or crediting one account instead of the other.</a:t>
            </a:r>
          </a:p>
          <a:p>
            <a:pPr lvl="2" algn="just">
              <a:buNone/>
            </a:pPr>
            <a:r>
              <a:rPr lang="en-GB" dirty="0" smtClean="0"/>
              <a:t>(iii) Wrong balancing of an account.</a:t>
            </a:r>
          </a:p>
          <a:p>
            <a:pPr lvl="2" algn="just">
              <a:buNone/>
            </a:pPr>
            <a:r>
              <a:rPr lang="en-GB" dirty="0" smtClean="0"/>
              <a:t>(iv) Error in writing amount in an account. </a:t>
            </a:r>
          </a:p>
          <a:p>
            <a:pPr lvl="2" algn="just">
              <a:buNone/>
            </a:pPr>
            <a:r>
              <a:rPr lang="en-GB" dirty="0" smtClean="0"/>
              <a:t>(v) Casting of the same amount to two accounts.</a:t>
            </a:r>
          </a:p>
          <a:p>
            <a:pPr lvl="2" algn="just">
              <a:buNone/>
            </a:pPr>
            <a:r>
              <a:rPr lang="en-GB" dirty="0" smtClean="0"/>
              <a:t>(vi) Posting of an amount on the wrong side.</a:t>
            </a:r>
          </a:p>
          <a:p>
            <a:pPr lvl="2" algn="just">
              <a:buNone/>
            </a:pPr>
            <a:r>
              <a:rPr lang="en-GB" dirty="0" smtClean="0"/>
              <a:t>(vii) Posting in one account and omitting of posting in the other account.</a:t>
            </a:r>
          </a:p>
          <a:p>
            <a:pPr lvl="2" algn="just">
              <a:buNone/>
            </a:pPr>
            <a:r>
              <a:rPr lang="en-GB" dirty="0" smtClean="0"/>
              <a:t>(viii) Error in carrying forward the total of a subsidiary book or an account from one page to the other.</a:t>
            </a:r>
          </a:p>
        </p:txBody>
      </p:sp>
      <p:sp>
        <p:nvSpPr>
          <p:cNvPr id="4" name="Date Placeholder 3"/>
          <p:cNvSpPr>
            <a:spLocks noGrp="1"/>
          </p:cNvSpPr>
          <p:nvPr>
            <p:ph type="dt" sz="half" idx="10"/>
          </p:nvPr>
        </p:nvSpPr>
        <p:spPr/>
        <p:txBody>
          <a:bodyPr/>
          <a:lstStyle/>
          <a:p>
            <a:fld id="{B03520F4-EEE1-40B5-A7B6-D5D8EDA3C8A2}" type="datetime1">
              <a:rPr lang="zh-CN" altLang="en-US" smtClean="0"/>
              <a:t>2020/4/17</a:t>
            </a:fld>
            <a:endParaRPr lang="zh-CN" altLang="en-US"/>
          </a:p>
        </p:txBody>
      </p:sp>
      <p:sp>
        <p:nvSpPr>
          <p:cNvPr id="5" name="Slide Number Placeholder 4"/>
          <p:cNvSpPr>
            <a:spLocks noGrp="1"/>
          </p:cNvSpPr>
          <p:nvPr>
            <p:ph type="sldNum" sz="quarter" idx="12"/>
          </p:nvPr>
        </p:nvSpPr>
        <p:spPr/>
        <p:txBody>
          <a:bodyPr/>
          <a:lstStyle/>
          <a:p>
            <a:fld id="{D5B52ADC-5BFA-4FBD-BEE2-16096B7F4166}" type="slidenum">
              <a:rPr lang="zh-CN" altLang="en-US" smtClean="0"/>
              <a:pPr/>
              <a:t>9</a:t>
            </a:fld>
            <a:endParaRPr lang="zh-CN" altLang="en-US"/>
          </a:p>
        </p:txBody>
      </p:sp>
      <p:sp>
        <p:nvSpPr>
          <p:cNvPr id="6" name="Footer Placeholder 5"/>
          <p:cNvSpPr>
            <a:spLocks noGrp="1"/>
          </p:cNvSpPr>
          <p:nvPr>
            <p:ph type="ftr" sz="quarter" idx="11"/>
          </p:nvPr>
        </p:nvSpPr>
        <p:spPr/>
        <p:txBody>
          <a:bodyPr/>
          <a:lstStyle/>
          <a:p>
            <a:r>
              <a:rPr lang="en-US" altLang="zh-CN" smtClean="0"/>
              <a:t>Prepared By Dr. Supriya Chougule</a:t>
            </a:r>
            <a:endParaRPr lang="zh-CN" alt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TotalTime>
  <Words>1465</Words>
  <Application>WPS Office</Application>
  <PresentationFormat>On-screen Show (4:3)</PresentationFormat>
  <Paragraphs>163</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Introduction to Auditing </vt:lpstr>
      <vt:lpstr>Origin and Evolution </vt:lpstr>
      <vt:lpstr>Definition </vt:lpstr>
      <vt:lpstr>Definition </vt:lpstr>
      <vt:lpstr>Key aspects</vt:lpstr>
      <vt:lpstr>    Difference between Accountancy and Auditing </vt:lpstr>
      <vt:lpstr>Book-Keeping, Accountancy and Auditing</vt:lpstr>
      <vt:lpstr>Objects of an Audit</vt:lpstr>
      <vt:lpstr>Types of Errors</vt:lpstr>
      <vt:lpstr>Contd…</vt:lpstr>
      <vt:lpstr>Detection and Prevention of Fraud</vt:lpstr>
      <vt:lpstr>Contd…</vt:lpstr>
      <vt:lpstr>Advantages of Auditing</vt:lpstr>
      <vt:lpstr>Contd...</vt:lpstr>
      <vt:lpstr>Slide 15</vt:lpstr>
      <vt:lpstr>Limitations of Auditing</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Auditing </dc:title>
  <dc:creator>SM-G610F</dc:creator>
  <cp:lastModifiedBy>Supriya</cp:lastModifiedBy>
  <cp:revision>4</cp:revision>
  <dcterms:created xsi:type="dcterms:W3CDTF">2015-05-11T22:30:45Z</dcterms:created>
  <dcterms:modified xsi:type="dcterms:W3CDTF">2020-04-17T14:46:44Z</dcterms:modified>
</cp:coreProperties>
</file>